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F42A05-E0ED-407F-A665-4569466FF3E2}">
  <a:tblStyle styleId="{7DF42A05-E0ED-407F-A665-4569466FF3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658" y="3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601301c9e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d601301c9e_1_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d601301c9e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d601301c9e_1_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601301c9e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gd601301c9e_1_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601301c9e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gd601301c9e_1_1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601301c9e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d601301c9e_1_1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d6be0e91d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gd6be0e91d1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d601301c9e_1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gd601301c9e_1_1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601301c9e_1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gd601301c9e_1_1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5f3f1e1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d5f3f1e14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d5f3f1e14b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gd5f3f1e14b_0_1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d5f3f1e14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gd5f3f1e14b_0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d5f3f1e14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gd5f3f1e14b_0_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d48955315c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gd48955315c_0_1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d51eb2f2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d51eb2f28c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d76e53b3a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gcd76e53b3a_8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cd76e53b3a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1" name="Google Shape;481;gcd76e53b3a_1_1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cd76e53b3a_1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gcd76e53b3a_1_2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d4895531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7" name="Google Shape;547;gd48955315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d48955315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9" name="Google Shape;589;gd48955315c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d48955315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3" name="Google Shape;623;gd48955315c_0_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d76e53b3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gcd76e53b3a_3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d48955315c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3" name="Google Shape;653;gd48955315c_0_3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d48955315c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6" name="Google Shape;676;gd48955315c_0_1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d48955315c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8" name="Google Shape;708;gd48955315c_0_2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d48955315c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8" name="Google Shape;728;gd48955315c_0_3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d48955315c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1" name="Google Shape;751;gd48955315c_0_3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d48955315c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2" name="Google Shape;782;gd48955315c_0_4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d48955315c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2" name="Google Shape;802;gd48955315c_0_4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d6ce62adc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5" name="Google Shape;825;gd6ce62adc2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d6ce62adc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7" name="Google Shape;837;gd6ce62adc2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d6ce62adc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9" name="Google Shape;849;gd6ce62adc2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d48955315c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gd48955315c_0_2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d6ce62adc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1" name="Google Shape;861;gd6ce62adc2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d6ce62adc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3" name="Google Shape;873;gd6ce62adc2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d48955315c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4" name="Google Shape;884;gd48955315c_0_2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d6ce62ad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5" name="Google Shape;895;gd6ce62adc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d6ce62adc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6" name="Google Shape;906;gd6ce62adc2_0_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1379105b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d1379105b0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1379105b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gd1379105b0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1379105b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d1379105b0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d601301c9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gd601301c9e_1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601301c9e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gd601301c9e_1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83"/>
        <p:cNvGrpSpPr/>
        <p:nvPr/>
      </p:nvGrpSpPr>
      <p:grpSpPr>
        <a:xfrm>
          <a:off x="0" y="0"/>
          <a:ext cx="0" cy="0"/>
          <a:chOff x="0" y="0"/>
          <a:chExt cx="0" cy="0"/>
        </a:xfrm>
      </p:grpSpPr>
      <p:grpSp>
        <p:nvGrpSpPr>
          <p:cNvPr id="84" name="Google Shape;84;p13"/>
          <p:cNvGrpSpPr/>
          <p:nvPr/>
        </p:nvGrpSpPr>
        <p:grpSpPr>
          <a:xfrm>
            <a:off x="1028700" y="5460868"/>
            <a:ext cx="112078" cy="5810374"/>
            <a:chOff x="0" y="0"/>
            <a:chExt cx="149437" cy="7747165"/>
          </a:xfrm>
        </p:grpSpPr>
        <p:sp>
          <p:nvSpPr>
            <p:cNvPr id="85" name="Google Shape;85;p13"/>
            <p:cNvSpPr/>
            <p:nvPr/>
          </p:nvSpPr>
          <p:spPr>
            <a:xfrm>
              <a:off x="0" y="0"/>
              <a:ext cx="149437" cy="228056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60248" y="0"/>
              <a:ext cx="28940" cy="7747165"/>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13"/>
          <p:cNvSpPr/>
          <p:nvPr/>
        </p:nvSpPr>
        <p:spPr>
          <a:xfrm>
            <a:off x="16825656" y="1028700"/>
            <a:ext cx="433644" cy="108017"/>
          </a:xfrm>
          <a:prstGeom prst="rect">
            <a:avLst/>
          </a:prstGeom>
          <a:noFill/>
          <a:ln>
            <a:noFill/>
          </a:ln>
        </p:spPr>
      </p:sp>
      <p:sp>
        <p:nvSpPr>
          <p:cNvPr id="88" name="Google Shape;88;p13"/>
          <p:cNvSpPr txBox="1"/>
          <p:nvPr/>
        </p:nvSpPr>
        <p:spPr>
          <a:xfrm>
            <a:off x="2139961" y="2577961"/>
            <a:ext cx="5236500" cy="51225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10400">
                <a:solidFill>
                  <a:srgbClr val="FFFFFF"/>
                </a:solidFill>
              </a:rPr>
              <a:t>PUBLIC KEY</a:t>
            </a:r>
            <a:r>
              <a:rPr lang="en-US" sz="10400" b="0" i="0" u="none" strike="noStrike" cap="none">
                <a:solidFill>
                  <a:srgbClr val="FFFFFF"/>
                </a:solidFill>
                <a:latin typeface="Arial"/>
                <a:ea typeface="Arial"/>
                <a:cs typeface="Arial"/>
                <a:sym typeface="Arial"/>
              </a:rPr>
              <a:t> </a:t>
            </a:r>
            <a:r>
              <a:rPr lang="en-US" sz="10400">
                <a:solidFill>
                  <a:srgbClr val="FFC033"/>
                </a:solidFill>
              </a:rPr>
              <a:t>Crypto</a:t>
            </a:r>
            <a:endParaRPr/>
          </a:p>
        </p:txBody>
      </p:sp>
      <p:sp>
        <p:nvSpPr>
          <p:cNvPr id="89" name="Google Shape;89;p13"/>
          <p:cNvSpPr txBox="1"/>
          <p:nvPr/>
        </p:nvSpPr>
        <p:spPr>
          <a:xfrm>
            <a:off x="662965" y="4034235"/>
            <a:ext cx="955625" cy="43648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b="0" i="0" u="none" strike="noStrike" cap="none">
                <a:solidFill>
                  <a:srgbClr val="FFFFFF"/>
                </a:solidFill>
                <a:latin typeface="Arial"/>
                <a:ea typeface="Arial"/>
                <a:cs typeface="Arial"/>
                <a:sym typeface="Arial"/>
              </a:rPr>
              <a:t>01</a:t>
            </a:r>
            <a:endParaRPr/>
          </a:p>
        </p:txBody>
      </p:sp>
      <p:sp>
        <p:nvSpPr>
          <p:cNvPr id="90" name="Google Shape;90;p13"/>
          <p:cNvSpPr txBox="1"/>
          <p:nvPr/>
        </p:nvSpPr>
        <p:spPr>
          <a:xfrm>
            <a:off x="2244725" y="8781875"/>
            <a:ext cx="9221100" cy="431100"/>
          </a:xfrm>
          <a:prstGeom prst="rect">
            <a:avLst/>
          </a:prstGeom>
          <a:noFill/>
          <a:ln>
            <a:noFill/>
          </a:ln>
        </p:spPr>
        <p:txBody>
          <a:bodyPr spcFirstLastPara="1" wrap="square" lIns="0" tIns="0" rIns="0" bIns="0" anchor="t" anchorCtr="0">
            <a:spAutoFit/>
          </a:bodyPr>
          <a:lstStyle/>
          <a:p>
            <a:pPr marL="0" marR="0" lvl="0" indent="0" algn="l" rtl="0">
              <a:lnSpc>
                <a:spcPct val="139964"/>
              </a:lnSpc>
              <a:spcBef>
                <a:spcPts val="0"/>
              </a:spcBef>
              <a:spcAft>
                <a:spcPts val="0"/>
              </a:spcAft>
              <a:buNone/>
            </a:pPr>
            <a:r>
              <a:rPr lang="en-US" sz="2800">
                <a:solidFill>
                  <a:srgbClr val="FFFFFF"/>
                </a:solidFill>
              </a:rPr>
              <a:t>Reference book Information Security Principle &amp; Practice</a:t>
            </a:r>
            <a:endParaRPr/>
          </a:p>
        </p:txBody>
      </p:sp>
      <p:sp>
        <p:nvSpPr>
          <p:cNvPr id="91" name="Google Shape;91;p13"/>
          <p:cNvSpPr txBox="1"/>
          <p:nvPr/>
        </p:nvSpPr>
        <p:spPr>
          <a:xfrm>
            <a:off x="2244736" y="990600"/>
            <a:ext cx="5688000" cy="277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a:solidFill>
                  <a:srgbClr val="FFFFFF"/>
                </a:solidFill>
              </a:rPr>
              <a:t>Information Security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197"/>
        <p:cNvGrpSpPr/>
        <p:nvPr/>
      </p:nvGrpSpPr>
      <p:grpSpPr>
        <a:xfrm>
          <a:off x="0" y="0"/>
          <a:ext cx="0" cy="0"/>
          <a:chOff x="0" y="0"/>
          <a:chExt cx="0" cy="0"/>
        </a:xfrm>
      </p:grpSpPr>
      <p:grpSp>
        <p:nvGrpSpPr>
          <p:cNvPr id="198" name="Google Shape;198;p22"/>
          <p:cNvGrpSpPr/>
          <p:nvPr/>
        </p:nvGrpSpPr>
        <p:grpSpPr>
          <a:xfrm>
            <a:off x="1028700" y="5460868"/>
            <a:ext cx="112050" cy="5810400"/>
            <a:chOff x="0" y="0"/>
            <a:chExt cx="149400" cy="7747200"/>
          </a:xfrm>
        </p:grpSpPr>
        <p:sp>
          <p:nvSpPr>
            <p:cNvPr id="199" name="Google Shape;199;p22"/>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2"/>
          <p:cNvSpPr txBox="1"/>
          <p:nvPr/>
        </p:nvSpPr>
        <p:spPr>
          <a:xfrm>
            <a:off x="662965" y="4034235"/>
            <a:ext cx="955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a:p>
        </p:txBody>
      </p:sp>
      <p:sp>
        <p:nvSpPr>
          <p:cNvPr id="202" name="Google Shape;202;p22"/>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txBox="1">
            <a:spLocks noGrp="1"/>
          </p:cNvSpPr>
          <p:nvPr>
            <p:ph type="title"/>
          </p:nvPr>
        </p:nvSpPr>
        <p:spPr>
          <a:xfrm>
            <a:off x="1618475" y="520400"/>
            <a:ext cx="16005900" cy="1063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6900">
                <a:solidFill>
                  <a:schemeClr val="lt1"/>
                </a:solidFill>
              </a:rPr>
              <a:t>                                Knapsack</a:t>
            </a:r>
            <a:endParaRPr/>
          </a:p>
        </p:txBody>
      </p:sp>
      <p:sp>
        <p:nvSpPr>
          <p:cNvPr id="204" name="Google Shape;204;p22"/>
          <p:cNvSpPr txBox="1">
            <a:spLocks noGrp="1"/>
          </p:cNvSpPr>
          <p:nvPr>
            <p:ph type="body" idx="1"/>
          </p:nvPr>
        </p:nvSpPr>
        <p:spPr>
          <a:xfrm rot="10800000">
            <a:off x="1413000" y="2801000"/>
            <a:ext cx="644400" cy="471000"/>
          </a:xfrm>
          <a:prstGeom prst="rect">
            <a:avLst/>
          </a:prstGeom>
        </p:spPr>
        <p:txBody>
          <a:bodyPr spcFirstLastPara="1" wrap="square" lIns="91425" tIns="45700" rIns="91425" bIns="45700" anchor="t" anchorCtr="0">
            <a:normAutofit fontScale="92500" lnSpcReduction="20000"/>
          </a:bodyPr>
          <a:lstStyle/>
          <a:p>
            <a:pPr marL="0" lvl="0" indent="0" algn="l" rtl="0">
              <a:spcBef>
                <a:spcPts val="360"/>
              </a:spcBef>
              <a:spcAft>
                <a:spcPts val="0"/>
              </a:spcAft>
              <a:buNone/>
            </a:pPr>
            <a:endParaRPr/>
          </a:p>
        </p:txBody>
      </p:sp>
      <p:pic>
        <p:nvPicPr>
          <p:cNvPr id="205" name="Google Shape;205;p22"/>
          <p:cNvPicPr preferRelativeResize="0"/>
          <p:nvPr/>
        </p:nvPicPr>
        <p:blipFill rotWithShape="1">
          <a:blip r:embed="rId3">
            <a:alphaModFix/>
          </a:blip>
          <a:srcRect r="6349" b="27808"/>
          <a:stretch/>
        </p:blipFill>
        <p:spPr>
          <a:xfrm>
            <a:off x="2408125" y="2662325"/>
            <a:ext cx="14426599" cy="6509224"/>
          </a:xfrm>
          <a:prstGeom prst="rect">
            <a:avLst/>
          </a:prstGeom>
          <a:noFill/>
          <a:ln>
            <a:noFill/>
          </a:ln>
        </p:spPr>
      </p:pic>
      <p:sp>
        <p:nvSpPr>
          <p:cNvPr id="206" name="Google Shape;206;p22"/>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10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210"/>
        <p:cNvGrpSpPr/>
        <p:nvPr/>
      </p:nvGrpSpPr>
      <p:grpSpPr>
        <a:xfrm>
          <a:off x="0" y="0"/>
          <a:ext cx="0" cy="0"/>
          <a:chOff x="0" y="0"/>
          <a:chExt cx="0" cy="0"/>
        </a:xfrm>
      </p:grpSpPr>
      <p:grpSp>
        <p:nvGrpSpPr>
          <p:cNvPr id="211" name="Google Shape;211;p23"/>
          <p:cNvGrpSpPr/>
          <p:nvPr/>
        </p:nvGrpSpPr>
        <p:grpSpPr>
          <a:xfrm>
            <a:off x="1028700" y="5460868"/>
            <a:ext cx="112050" cy="5810400"/>
            <a:chOff x="0" y="0"/>
            <a:chExt cx="149400" cy="7747200"/>
          </a:xfrm>
        </p:grpSpPr>
        <p:sp>
          <p:nvSpPr>
            <p:cNvPr id="212" name="Google Shape;212;p23"/>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23"/>
          <p:cNvSpPr txBox="1"/>
          <p:nvPr/>
        </p:nvSpPr>
        <p:spPr>
          <a:xfrm>
            <a:off x="662965" y="4034235"/>
            <a:ext cx="955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a:p>
        </p:txBody>
      </p:sp>
      <p:sp>
        <p:nvSpPr>
          <p:cNvPr id="215" name="Google Shape;215;p23"/>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txBox="1">
            <a:spLocks noGrp="1"/>
          </p:cNvSpPr>
          <p:nvPr>
            <p:ph type="title"/>
          </p:nvPr>
        </p:nvSpPr>
        <p:spPr>
          <a:xfrm>
            <a:off x="1618475" y="520400"/>
            <a:ext cx="16005900" cy="1063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6900">
                <a:solidFill>
                  <a:schemeClr val="lt1"/>
                </a:solidFill>
              </a:rPr>
              <a:t>                                Knapsack</a:t>
            </a:r>
            <a:endParaRPr/>
          </a:p>
        </p:txBody>
      </p:sp>
      <p:sp>
        <p:nvSpPr>
          <p:cNvPr id="217" name="Google Shape;217;p23"/>
          <p:cNvSpPr txBox="1">
            <a:spLocks noGrp="1"/>
          </p:cNvSpPr>
          <p:nvPr>
            <p:ph type="body" idx="1"/>
          </p:nvPr>
        </p:nvSpPr>
        <p:spPr>
          <a:xfrm>
            <a:off x="1933450" y="2230925"/>
            <a:ext cx="16354500" cy="80562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pic>
        <p:nvPicPr>
          <p:cNvPr id="218" name="Google Shape;218;p23"/>
          <p:cNvPicPr preferRelativeResize="0"/>
          <p:nvPr/>
        </p:nvPicPr>
        <p:blipFill rotWithShape="1">
          <a:blip r:embed="rId3">
            <a:alphaModFix/>
          </a:blip>
          <a:srcRect r="12640" b="4425"/>
          <a:stretch/>
        </p:blipFill>
        <p:spPr>
          <a:xfrm>
            <a:off x="2503575" y="2106975"/>
            <a:ext cx="14253076" cy="7411599"/>
          </a:xfrm>
          <a:prstGeom prst="rect">
            <a:avLst/>
          </a:prstGeom>
          <a:noFill/>
          <a:ln>
            <a:noFill/>
          </a:ln>
        </p:spPr>
      </p:pic>
      <p:sp>
        <p:nvSpPr>
          <p:cNvPr id="219" name="Google Shape;219;p23"/>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11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223"/>
        <p:cNvGrpSpPr/>
        <p:nvPr/>
      </p:nvGrpSpPr>
      <p:grpSpPr>
        <a:xfrm>
          <a:off x="0" y="0"/>
          <a:ext cx="0" cy="0"/>
          <a:chOff x="0" y="0"/>
          <a:chExt cx="0" cy="0"/>
        </a:xfrm>
      </p:grpSpPr>
      <p:grpSp>
        <p:nvGrpSpPr>
          <p:cNvPr id="224" name="Google Shape;224;p24"/>
          <p:cNvGrpSpPr/>
          <p:nvPr/>
        </p:nvGrpSpPr>
        <p:grpSpPr>
          <a:xfrm>
            <a:off x="1028700" y="5460868"/>
            <a:ext cx="112050" cy="5810400"/>
            <a:chOff x="0" y="0"/>
            <a:chExt cx="149400" cy="7747200"/>
          </a:xfrm>
        </p:grpSpPr>
        <p:sp>
          <p:nvSpPr>
            <p:cNvPr id="225" name="Google Shape;225;p24"/>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4"/>
          <p:cNvSpPr txBox="1"/>
          <p:nvPr/>
        </p:nvSpPr>
        <p:spPr>
          <a:xfrm>
            <a:off x="662965" y="4034235"/>
            <a:ext cx="955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a:p>
        </p:txBody>
      </p:sp>
      <p:sp>
        <p:nvSpPr>
          <p:cNvPr id="228" name="Google Shape;228;p24"/>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txBox="1">
            <a:spLocks noGrp="1"/>
          </p:cNvSpPr>
          <p:nvPr>
            <p:ph type="title"/>
          </p:nvPr>
        </p:nvSpPr>
        <p:spPr>
          <a:xfrm>
            <a:off x="1618475" y="520400"/>
            <a:ext cx="16005900" cy="1063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6900">
                <a:solidFill>
                  <a:schemeClr val="lt1"/>
                </a:solidFill>
              </a:rPr>
              <a:t>                                Knapsack</a:t>
            </a:r>
            <a:endParaRPr/>
          </a:p>
        </p:txBody>
      </p:sp>
      <p:sp>
        <p:nvSpPr>
          <p:cNvPr id="230" name="Google Shape;230;p24"/>
          <p:cNvSpPr txBox="1">
            <a:spLocks noGrp="1"/>
          </p:cNvSpPr>
          <p:nvPr>
            <p:ph type="body" idx="1"/>
          </p:nvPr>
        </p:nvSpPr>
        <p:spPr>
          <a:xfrm rot="10800000" flipH="1">
            <a:off x="558400" y="944600"/>
            <a:ext cx="2212200" cy="215400"/>
          </a:xfrm>
          <a:prstGeom prst="rect">
            <a:avLst/>
          </a:prstGeom>
        </p:spPr>
        <p:txBody>
          <a:bodyPr spcFirstLastPara="1" wrap="square" lIns="91425" tIns="45700" rIns="91425" bIns="45700" anchor="t" anchorCtr="0">
            <a:normAutofit fontScale="25000" lnSpcReduction="20000"/>
          </a:bodyPr>
          <a:lstStyle/>
          <a:p>
            <a:pPr marL="0" lvl="0" indent="0" algn="l" rtl="0">
              <a:spcBef>
                <a:spcPts val="0"/>
              </a:spcBef>
              <a:spcAft>
                <a:spcPts val="0"/>
              </a:spcAft>
              <a:buNone/>
            </a:pPr>
            <a:endParaRPr sz="2800">
              <a:solidFill>
                <a:srgbClr val="000000"/>
              </a:solidFill>
              <a:latin typeface="Arial"/>
              <a:ea typeface="Arial"/>
              <a:cs typeface="Arial"/>
              <a:sym typeface="Arial"/>
            </a:endParaRPr>
          </a:p>
          <a:p>
            <a:pPr marL="0" lvl="0" indent="0" algn="l" rtl="0">
              <a:spcBef>
                <a:spcPts val="360"/>
              </a:spcBef>
              <a:spcAft>
                <a:spcPts val="0"/>
              </a:spcAft>
              <a:buNone/>
            </a:pPr>
            <a:endParaRPr/>
          </a:p>
        </p:txBody>
      </p:sp>
      <p:pic>
        <p:nvPicPr>
          <p:cNvPr id="231" name="Google Shape;231;p24"/>
          <p:cNvPicPr preferRelativeResize="0"/>
          <p:nvPr/>
        </p:nvPicPr>
        <p:blipFill rotWithShape="1">
          <a:blip r:embed="rId3">
            <a:alphaModFix/>
          </a:blip>
          <a:srcRect l="7032" t="12217" r="21133" b="60676"/>
          <a:stretch/>
        </p:blipFill>
        <p:spPr>
          <a:xfrm>
            <a:off x="7485975" y="2437475"/>
            <a:ext cx="9518575" cy="1983026"/>
          </a:xfrm>
          <a:prstGeom prst="rect">
            <a:avLst/>
          </a:prstGeom>
          <a:noFill/>
          <a:ln>
            <a:noFill/>
          </a:ln>
        </p:spPr>
      </p:pic>
      <p:pic>
        <p:nvPicPr>
          <p:cNvPr id="232" name="Google Shape;232;p24"/>
          <p:cNvPicPr preferRelativeResize="0"/>
          <p:nvPr/>
        </p:nvPicPr>
        <p:blipFill rotWithShape="1">
          <a:blip r:embed="rId4">
            <a:alphaModFix/>
          </a:blip>
          <a:srcRect l="6777" t="10184" r="31498" b="68129"/>
          <a:stretch/>
        </p:blipFill>
        <p:spPr>
          <a:xfrm>
            <a:off x="7709075" y="6494450"/>
            <a:ext cx="8031274" cy="1586425"/>
          </a:xfrm>
          <a:prstGeom prst="rect">
            <a:avLst/>
          </a:prstGeom>
          <a:noFill/>
          <a:ln>
            <a:noFill/>
          </a:ln>
        </p:spPr>
      </p:pic>
      <p:sp>
        <p:nvSpPr>
          <p:cNvPr id="233" name="Google Shape;233;p24"/>
          <p:cNvSpPr/>
          <p:nvPr/>
        </p:nvSpPr>
        <p:spPr>
          <a:xfrm>
            <a:off x="2081625" y="2240401"/>
            <a:ext cx="3588900" cy="2602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800" b="1"/>
              <a:t>Public key for Encryption</a:t>
            </a:r>
            <a:endParaRPr sz="2800" b="1"/>
          </a:p>
        </p:txBody>
      </p:sp>
      <p:sp>
        <p:nvSpPr>
          <p:cNvPr id="234" name="Google Shape;234;p24"/>
          <p:cNvSpPr/>
          <p:nvPr/>
        </p:nvSpPr>
        <p:spPr>
          <a:xfrm>
            <a:off x="2298875" y="6197100"/>
            <a:ext cx="3371700" cy="2602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900" b="1"/>
              <a:t>Private key for Decryption</a:t>
            </a:r>
            <a:endParaRPr sz="2900" b="1"/>
          </a:p>
        </p:txBody>
      </p:sp>
      <p:sp>
        <p:nvSpPr>
          <p:cNvPr id="235" name="Google Shape;235;p24"/>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12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239"/>
        <p:cNvGrpSpPr/>
        <p:nvPr/>
      </p:nvGrpSpPr>
      <p:grpSpPr>
        <a:xfrm>
          <a:off x="0" y="0"/>
          <a:ext cx="0" cy="0"/>
          <a:chOff x="0" y="0"/>
          <a:chExt cx="0" cy="0"/>
        </a:xfrm>
      </p:grpSpPr>
      <p:grpSp>
        <p:nvGrpSpPr>
          <p:cNvPr id="240" name="Google Shape;240;p25"/>
          <p:cNvGrpSpPr/>
          <p:nvPr/>
        </p:nvGrpSpPr>
        <p:grpSpPr>
          <a:xfrm>
            <a:off x="1028700" y="5460868"/>
            <a:ext cx="112050" cy="5810400"/>
            <a:chOff x="0" y="0"/>
            <a:chExt cx="149400" cy="7747200"/>
          </a:xfrm>
        </p:grpSpPr>
        <p:sp>
          <p:nvSpPr>
            <p:cNvPr id="241" name="Google Shape;241;p25"/>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25"/>
          <p:cNvSpPr txBox="1"/>
          <p:nvPr/>
        </p:nvSpPr>
        <p:spPr>
          <a:xfrm>
            <a:off x="662965" y="4034235"/>
            <a:ext cx="955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a:p>
        </p:txBody>
      </p:sp>
      <p:sp>
        <p:nvSpPr>
          <p:cNvPr id="244" name="Google Shape;244;p25"/>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txBox="1">
            <a:spLocks noGrp="1"/>
          </p:cNvSpPr>
          <p:nvPr>
            <p:ph type="title"/>
          </p:nvPr>
        </p:nvSpPr>
        <p:spPr>
          <a:xfrm>
            <a:off x="1618475" y="520400"/>
            <a:ext cx="16005900" cy="1063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6900">
                <a:solidFill>
                  <a:schemeClr val="lt1"/>
                </a:solidFill>
              </a:rPr>
              <a:t>                                Knapsack</a:t>
            </a:r>
            <a:endParaRPr/>
          </a:p>
        </p:txBody>
      </p:sp>
      <p:sp>
        <p:nvSpPr>
          <p:cNvPr id="246" name="Google Shape;246;p25"/>
          <p:cNvSpPr txBox="1">
            <a:spLocks noGrp="1"/>
          </p:cNvSpPr>
          <p:nvPr>
            <p:ph type="body" idx="1"/>
          </p:nvPr>
        </p:nvSpPr>
        <p:spPr>
          <a:xfrm>
            <a:off x="1933450" y="2230925"/>
            <a:ext cx="16354500" cy="80562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pic>
        <p:nvPicPr>
          <p:cNvPr id="247" name="Google Shape;247;p25"/>
          <p:cNvPicPr preferRelativeResize="0"/>
          <p:nvPr/>
        </p:nvPicPr>
        <p:blipFill>
          <a:blip r:embed="rId3">
            <a:alphaModFix/>
          </a:blip>
          <a:stretch>
            <a:fillRect/>
          </a:stretch>
        </p:blipFill>
        <p:spPr>
          <a:xfrm>
            <a:off x="2638425" y="1485900"/>
            <a:ext cx="13011150" cy="7315200"/>
          </a:xfrm>
          <a:prstGeom prst="rect">
            <a:avLst/>
          </a:prstGeom>
          <a:noFill/>
          <a:ln>
            <a:noFill/>
          </a:ln>
        </p:spPr>
      </p:pic>
      <p:sp>
        <p:nvSpPr>
          <p:cNvPr id="248" name="Google Shape;248;p25"/>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13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252"/>
        <p:cNvGrpSpPr/>
        <p:nvPr/>
      </p:nvGrpSpPr>
      <p:grpSpPr>
        <a:xfrm>
          <a:off x="0" y="0"/>
          <a:ext cx="0" cy="0"/>
          <a:chOff x="0" y="0"/>
          <a:chExt cx="0" cy="0"/>
        </a:xfrm>
      </p:grpSpPr>
      <p:grpSp>
        <p:nvGrpSpPr>
          <p:cNvPr id="253" name="Google Shape;253;p26"/>
          <p:cNvGrpSpPr/>
          <p:nvPr/>
        </p:nvGrpSpPr>
        <p:grpSpPr>
          <a:xfrm>
            <a:off x="1028700" y="5460868"/>
            <a:ext cx="112050" cy="5810400"/>
            <a:chOff x="0" y="0"/>
            <a:chExt cx="149400" cy="7747200"/>
          </a:xfrm>
        </p:grpSpPr>
        <p:sp>
          <p:nvSpPr>
            <p:cNvPr id="254" name="Google Shape;254;p26"/>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6"/>
          <p:cNvSpPr txBox="1"/>
          <p:nvPr/>
        </p:nvSpPr>
        <p:spPr>
          <a:xfrm>
            <a:off x="662965" y="4034235"/>
            <a:ext cx="955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a:p>
        </p:txBody>
      </p:sp>
      <p:sp>
        <p:nvSpPr>
          <p:cNvPr id="257" name="Google Shape;257;p26"/>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txBox="1">
            <a:spLocks noGrp="1"/>
          </p:cNvSpPr>
          <p:nvPr>
            <p:ph type="title"/>
          </p:nvPr>
        </p:nvSpPr>
        <p:spPr>
          <a:xfrm>
            <a:off x="1618475" y="520400"/>
            <a:ext cx="16005900" cy="1063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6900">
                <a:solidFill>
                  <a:schemeClr val="lt1"/>
                </a:solidFill>
              </a:rPr>
              <a:t>                                Knapsack</a:t>
            </a:r>
            <a:endParaRPr/>
          </a:p>
        </p:txBody>
      </p:sp>
      <p:sp>
        <p:nvSpPr>
          <p:cNvPr id="259" name="Google Shape;259;p26"/>
          <p:cNvSpPr txBox="1">
            <a:spLocks noGrp="1"/>
          </p:cNvSpPr>
          <p:nvPr>
            <p:ph type="body" idx="1"/>
          </p:nvPr>
        </p:nvSpPr>
        <p:spPr>
          <a:xfrm>
            <a:off x="17624375" y="9687150"/>
            <a:ext cx="663600" cy="6000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pic>
        <p:nvPicPr>
          <p:cNvPr id="260" name="Google Shape;260;p26"/>
          <p:cNvPicPr preferRelativeResize="0"/>
          <p:nvPr/>
        </p:nvPicPr>
        <p:blipFill rotWithShape="1">
          <a:blip r:embed="rId3">
            <a:alphaModFix/>
          </a:blip>
          <a:srcRect l="2574" t="2541" r="24893" b="8892"/>
          <a:stretch/>
        </p:blipFill>
        <p:spPr>
          <a:xfrm>
            <a:off x="4572001" y="2897950"/>
            <a:ext cx="10787824" cy="6907724"/>
          </a:xfrm>
          <a:prstGeom prst="rect">
            <a:avLst/>
          </a:prstGeom>
          <a:noFill/>
          <a:ln>
            <a:noFill/>
          </a:ln>
        </p:spPr>
      </p:pic>
      <p:sp>
        <p:nvSpPr>
          <p:cNvPr id="261" name="Google Shape;261;p26"/>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14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265"/>
        <p:cNvGrpSpPr/>
        <p:nvPr/>
      </p:nvGrpSpPr>
      <p:grpSpPr>
        <a:xfrm>
          <a:off x="0" y="0"/>
          <a:ext cx="0" cy="0"/>
          <a:chOff x="0" y="0"/>
          <a:chExt cx="0" cy="0"/>
        </a:xfrm>
      </p:grpSpPr>
      <p:grpSp>
        <p:nvGrpSpPr>
          <p:cNvPr id="266" name="Google Shape;266;p27"/>
          <p:cNvGrpSpPr/>
          <p:nvPr/>
        </p:nvGrpSpPr>
        <p:grpSpPr>
          <a:xfrm>
            <a:off x="1028700" y="5460868"/>
            <a:ext cx="112050" cy="5810400"/>
            <a:chOff x="0" y="0"/>
            <a:chExt cx="149400" cy="7747200"/>
          </a:xfrm>
        </p:grpSpPr>
        <p:sp>
          <p:nvSpPr>
            <p:cNvPr id="267" name="Google Shape;267;p27"/>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7"/>
          <p:cNvSpPr txBox="1"/>
          <p:nvPr/>
        </p:nvSpPr>
        <p:spPr>
          <a:xfrm>
            <a:off x="662965" y="4034235"/>
            <a:ext cx="955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a:p>
        </p:txBody>
      </p:sp>
      <p:sp>
        <p:nvSpPr>
          <p:cNvPr id="270" name="Google Shape;270;p27"/>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txBox="1">
            <a:spLocks noGrp="1"/>
          </p:cNvSpPr>
          <p:nvPr>
            <p:ph type="title"/>
          </p:nvPr>
        </p:nvSpPr>
        <p:spPr>
          <a:xfrm>
            <a:off x="1618475" y="520400"/>
            <a:ext cx="16005900" cy="1063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6900">
                <a:solidFill>
                  <a:schemeClr val="lt1"/>
                </a:solidFill>
              </a:rPr>
              <a:t>                                Knapsnack</a:t>
            </a:r>
            <a:endParaRPr/>
          </a:p>
        </p:txBody>
      </p:sp>
      <p:sp>
        <p:nvSpPr>
          <p:cNvPr id="272" name="Google Shape;272;p27"/>
          <p:cNvSpPr txBox="1">
            <a:spLocks noGrp="1"/>
          </p:cNvSpPr>
          <p:nvPr>
            <p:ph type="body" idx="1"/>
          </p:nvPr>
        </p:nvSpPr>
        <p:spPr>
          <a:xfrm>
            <a:off x="11742600" y="4249650"/>
            <a:ext cx="4040400" cy="19722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sz="4600">
                <a:highlight>
                  <a:srgbClr val="FF9900"/>
                </a:highlight>
              </a:rPr>
              <a:t>w=15  n=17</a:t>
            </a:r>
            <a:endParaRPr sz="4600">
              <a:highlight>
                <a:srgbClr val="FF9900"/>
              </a:highlight>
            </a:endParaRPr>
          </a:p>
          <a:p>
            <a:pPr marL="0" lvl="0" indent="0" algn="l" rtl="0">
              <a:spcBef>
                <a:spcPts val="360"/>
              </a:spcBef>
              <a:spcAft>
                <a:spcPts val="0"/>
              </a:spcAft>
              <a:buNone/>
            </a:pPr>
            <a:r>
              <a:rPr lang="en-US" sz="3800">
                <a:highlight>
                  <a:srgbClr val="FFFF00"/>
                </a:highlight>
              </a:rPr>
              <a:t>C= Cipher Text</a:t>
            </a:r>
            <a:endParaRPr sz="3800">
              <a:highlight>
                <a:srgbClr val="FFFF00"/>
              </a:highlight>
            </a:endParaRPr>
          </a:p>
        </p:txBody>
      </p:sp>
      <p:pic>
        <p:nvPicPr>
          <p:cNvPr id="273" name="Google Shape;273;p27"/>
          <p:cNvPicPr preferRelativeResize="0"/>
          <p:nvPr/>
        </p:nvPicPr>
        <p:blipFill rotWithShape="1">
          <a:blip r:embed="rId3">
            <a:alphaModFix/>
          </a:blip>
          <a:srcRect r="58740" b="83377"/>
          <a:stretch/>
        </p:blipFill>
        <p:spPr>
          <a:xfrm>
            <a:off x="9586025" y="6349488"/>
            <a:ext cx="5368076" cy="1215974"/>
          </a:xfrm>
          <a:prstGeom prst="rect">
            <a:avLst/>
          </a:prstGeom>
          <a:noFill/>
          <a:ln>
            <a:noFill/>
          </a:ln>
        </p:spPr>
      </p:pic>
      <p:pic>
        <p:nvPicPr>
          <p:cNvPr id="274" name="Google Shape;274;p27"/>
          <p:cNvPicPr preferRelativeResize="0"/>
          <p:nvPr/>
        </p:nvPicPr>
        <p:blipFill rotWithShape="1">
          <a:blip r:embed="rId4">
            <a:alphaModFix/>
          </a:blip>
          <a:srcRect r="32263" b="85457"/>
          <a:stretch/>
        </p:blipFill>
        <p:spPr>
          <a:xfrm>
            <a:off x="8637275" y="2831975"/>
            <a:ext cx="8813599" cy="1063801"/>
          </a:xfrm>
          <a:prstGeom prst="rect">
            <a:avLst/>
          </a:prstGeom>
          <a:noFill/>
          <a:ln>
            <a:noFill/>
          </a:ln>
        </p:spPr>
      </p:pic>
      <p:pic>
        <p:nvPicPr>
          <p:cNvPr id="275" name="Google Shape;275;p27"/>
          <p:cNvPicPr preferRelativeResize="0"/>
          <p:nvPr/>
        </p:nvPicPr>
        <p:blipFill rotWithShape="1">
          <a:blip r:embed="rId3">
            <a:alphaModFix/>
          </a:blip>
          <a:srcRect l="30397" t="40005" r="21971" b="44068"/>
          <a:stretch/>
        </p:blipFill>
        <p:spPr>
          <a:xfrm>
            <a:off x="9586025" y="8254888"/>
            <a:ext cx="6196975" cy="1165050"/>
          </a:xfrm>
          <a:prstGeom prst="rect">
            <a:avLst/>
          </a:prstGeom>
          <a:noFill/>
          <a:ln>
            <a:noFill/>
          </a:ln>
        </p:spPr>
      </p:pic>
      <p:sp>
        <p:nvSpPr>
          <p:cNvPr id="276" name="Google Shape;276;p27"/>
          <p:cNvSpPr/>
          <p:nvPr/>
        </p:nvSpPr>
        <p:spPr>
          <a:xfrm>
            <a:off x="2720275" y="2329400"/>
            <a:ext cx="3371700" cy="2602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900" b="1"/>
              <a:t>Formula for Decryption</a:t>
            </a:r>
            <a:endParaRPr sz="2900" b="1"/>
          </a:p>
        </p:txBody>
      </p:sp>
      <p:sp>
        <p:nvSpPr>
          <p:cNvPr id="277" name="Google Shape;277;p27"/>
          <p:cNvSpPr/>
          <p:nvPr/>
        </p:nvSpPr>
        <p:spPr>
          <a:xfrm>
            <a:off x="2720275" y="6349500"/>
            <a:ext cx="3371700" cy="2602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900" b="1"/>
              <a:t>Before Decryption</a:t>
            </a:r>
            <a:endParaRPr sz="2900" b="1"/>
          </a:p>
        </p:txBody>
      </p:sp>
      <p:cxnSp>
        <p:nvCxnSpPr>
          <p:cNvPr id="278" name="Google Shape;278;p27"/>
          <p:cNvCxnSpPr>
            <a:stCxn id="275" idx="1"/>
          </p:cNvCxnSpPr>
          <p:nvPr/>
        </p:nvCxnSpPr>
        <p:spPr>
          <a:xfrm rot="10800000">
            <a:off x="6965525" y="7981813"/>
            <a:ext cx="2620500" cy="855600"/>
          </a:xfrm>
          <a:prstGeom prst="curvedConnector3">
            <a:avLst>
              <a:gd name="adj1" fmla="val 50000"/>
            </a:avLst>
          </a:prstGeom>
          <a:noFill/>
          <a:ln w="9525" cap="flat" cmpd="sng">
            <a:solidFill>
              <a:schemeClr val="dk2"/>
            </a:solidFill>
            <a:prstDash val="solid"/>
            <a:round/>
            <a:headEnd type="none" w="med" len="med"/>
            <a:tailEnd type="none" w="med" len="med"/>
          </a:ln>
        </p:spPr>
      </p:cxnSp>
      <p:sp>
        <p:nvSpPr>
          <p:cNvPr id="279" name="Google Shape;279;p27"/>
          <p:cNvSpPr/>
          <p:nvPr/>
        </p:nvSpPr>
        <p:spPr>
          <a:xfrm>
            <a:off x="8998025" y="6221775"/>
            <a:ext cx="644500" cy="743650"/>
          </a:xfrm>
          <a:custGeom>
            <a:avLst/>
            <a:gdLst/>
            <a:ahLst/>
            <a:cxnLst/>
            <a:rect l="l" t="t" r="r" b="b"/>
            <a:pathLst>
              <a:path w="25780" h="29746" extrusionOk="0">
                <a:moveTo>
                  <a:pt x="25780" y="29746"/>
                </a:moveTo>
                <a:cubicBezTo>
                  <a:pt x="18094" y="23981"/>
                  <a:pt x="12451" y="15803"/>
                  <a:pt x="6941" y="7932"/>
                </a:cubicBezTo>
                <a:cubicBezTo>
                  <a:pt x="4926" y="5054"/>
                  <a:pt x="3513" y="0"/>
                  <a:pt x="0" y="0"/>
                </a:cubicBezTo>
              </a:path>
            </a:pathLst>
          </a:custGeom>
          <a:noFill/>
          <a:ln w="9525" cap="flat" cmpd="sng">
            <a:solidFill>
              <a:schemeClr val="dk2"/>
            </a:solidFill>
            <a:prstDash val="solid"/>
            <a:round/>
            <a:headEnd type="none" w="med" len="med"/>
            <a:tailEnd type="none" w="med" len="med"/>
          </a:ln>
        </p:spPr>
      </p:sp>
      <p:sp>
        <p:nvSpPr>
          <p:cNvPr id="280" name="Google Shape;280;p27"/>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15</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284"/>
        <p:cNvGrpSpPr/>
        <p:nvPr/>
      </p:nvGrpSpPr>
      <p:grpSpPr>
        <a:xfrm>
          <a:off x="0" y="0"/>
          <a:ext cx="0" cy="0"/>
          <a:chOff x="0" y="0"/>
          <a:chExt cx="0" cy="0"/>
        </a:xfrm>
      </p:grpSpPr>
      <p:grpSp>
        <p:nvGrpSpPr>
          <p:cNvPr id="285" name="Google Shape;285;p28"/>
          <p:cNvGrpSpPr/>
          <p:nvPr/>
        </p:nvGrpSpPr>
        <p:grpSpPr>
          <a:xfrm>
            <a:off x="1028700" y="5460868"/>
            <a:ext cx="112050" cy="5810400"/>
            <a:chOff x="0" y="0"/>
            <a:chExt cx="149400" cy="7747200"/>
          </a:xfrm>
        </p:grpSpPr>
        <p:sp>
          <p:nvSpPr>
            <p:cNvPr id="286" name="Google Shape;286;p28"/>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28"/>
          <p:cNvSpPr txBox="1"/>
          <p:nvPr/>
        </p:nvSpPr>
        <p:spPr>
          <a:xfrm>
            <a:off x="662965" y="4034235"/>
            <a:ext cx="955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a:p>
        </p:txBody>
      </p:sp>
      <p:sp>
        <p:nvSpPr>
          <p:cNvPr id="289" name="Google Shape;289;p28"/>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txBox="1">
            <a:spLocks noGrp="1"/>
          </p:cNvSpPr>
          <p:nvPr>
            <p:ph type="title"/>
          </p:nvPr>
        </p:nvSpPr>
        <p:spPr>
          <a:xfrm>
            <a:off x="1618475" y="520400"/>
            <a:ext cx="16005900" cy="1063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6900">
                <a:solidFill>
                  <a:schemeClr val="lt1"/>
                </a:solidFill>
              </a:rPr>
              <a:t>                                Knapsack</a:t>
            </a:r>
            <a:endParaRPr/>
          </a:p>
        </p:txBody>
      </p:sp>
      <p:sp>
        <p:nvSpPr>
          <p:cNvPr id="291" name="Google Shape;291;p28"/>
          <p:cNvSpPr txBox="1">
            <a:spLocks noGrp="1"/>
          </p:cNvSpPr>
          <p:nvPr>
            <p:ph type="body" idx="1"/>
          </p:nvPr>
        </p:nvSpPr>
        <p:spPr>
          <a:xfrm>
            <a:off x="1933450" y="2230925"/>
            <a:ext cx="16354500" cy="80562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pic>
        <p:nvPicPr>
          <p:cNvPr id="292" name="Google Shape;292;p28"/>
          <p:cNvPicPr preferRelativeResize="0"/>
          <p:nvPr/>
        </p:nvPicPr>
        <p:blipFill rotWithShape="1">
          <a:blip r:embed="rId3">
            <a:alphaModFix/>
          </a:blip>
          <a:srcRect r="6164" b="10185"/>
          <a:stretch/>
        </p:blipFill>
        <p:spPr>
          <a:xfrm>
            <a:off x="3051000" y="2527025"/>
            <a:ext cx="13140852" cy="6917199"/>
          </a:xfrm>
          <a:prstGeom prst="rect">
            <a:avLst/>
          </a:prstGeom>
          <a:noFill/>
          <a:ln>
            <a:noFill/>
          </a:ln>
        </p:spPr>
      </p:pic>
      <p:sp>
        <p:nvSpPr>
          <p:cNvPr id="293" name="Google Shape;293;p28"/>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16</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297"/>
        <p:cNvGrpSpPr/>
        <p:nvPr/>
      </p:nvGrpSpPr>
      <p:grpSpPr>
        <a:xfrm>
          <a:off x="0" y="0"/>
          <a:ext cx="0" cy="0"/>
          <a:chOff x="0" y="0"/>
          <a:chExt cx="0" cy="0"/>
        </a:xfrm>
      </p:grpSpPr>
      <p:grpSp>
        <p:nvGrpSpPr>
          <p:cNvPr id="298" name="Google Shape;298;p29"/>
          <p:cNvGrpSpPr/>
          <p:nvPr/>
        </p:nvGrpSpPr>
        <p:grpSpPr>
          <a:xfrm>
            <a:off x="1028700" y="5460868"/>
            <a:ext cx="112050" cy="5810400"/>
            <a:chOff x="0" y="0"/>
            <a:chExt cx="149400" cy="7747200"/>
          </a:xfrm>
        </p:grpSpPr>
        <p:sp>
          <p:nvSpPr>
            <p:cNvPr id="299" name="Google Shape;299;p29"/>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9"/>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29"/>
          <p:cNvSpPr txBox="1"/>
          <p:nvPr/>
        </p:nvSpPr>
        <p:spPr>
          <a:xfrm>
            <a:off x="662965" y="4034235"/>
            <a:ext cx="955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a:p>
        </p:txBody>
      </p:sp>
      <p:sp>
        <p:nvSpPr>
          <p:cNvPr id="302" name="Google Shape;302;p29"/>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9"/>
          <p:cNvSpPr txBox="1">
            <a:spLocks noGrp="1"/>
          </p:cNvSpPr>
          <p:nvPr>
            <p:ph type="title"/>
          </p:nvPr>
        </p:nvSpPr>
        <p:spPr>
          <a:xfrm>
            <a:off x="1618475" y="520400"/>
            <a:ext cx="16005900" cy="1063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6900">
                <a:solidFill>
                  <a:schemeClr val="lt1"/>
                </a:solidFill>
              </a:rPr>
              <a:t>                                </a:t>
            </a:r>
            <a:endParaRPr/>
          </a:p>
        </p:txBody>
      </p:sp>
      <p:sp>
        <p:nvSpPr>
          <p:cNvPr id="304" name="Google Shape;304;p29"/>
          <p:cNvSpPr txBox="1">
            <a:spLocks noGrp="1"/>
          </p:cNvSpPr>
          <p:nvPr>
            <p:ph type="body" idx="1"/>
          </p:nvPr>
        </p:nvSpPr>
        <p:spPr>
          <a:xfrm>
            <a:off x="13781875" y="2280300"/>
            <a:ext cx="4239000" cy="8006700"/>
          </a:xfrm>
          <a:prstGeom prst="rect">
            <a:avLst/>
          </a:prstGeom>
        </p:spPr>
        <p:txBody>
          <a:bodyPr spcFirstLastPara="1" wrap="square" lIns="91425" tIns="45700" rIns="91425" bIns="45700" anchor="t" anchorCtr="0">
            <a:normAutofit lnSpcReduction="20000"/>
          </a:bodyPr>
          <a:lstStyle/>
          <a:p>
            <a:pPr marL="0" lvl="0" indent="0" algn="l" rtl="0">
              <a:spcBef>
                <a:spcPts val="360"/>
              </a:spcBef>
              <a:spcAft>
                <a:spcPts val="0"/>
              </a:spcAft>
              <a:buNone/>
            </a:pPr>
            <a:endParaRPr>
              <a:highlight>
                <a:srgbClr val="00FFFF"/>
              </a:highlight>
            </a:endParaRPr>
          </a:p>
          <a:p>
            <a:pPr marL="0" lvl="0" indent="0" algn="l" rtl="0">
              <a:spcBef>
                <a:spcPts val="360"/>
              </a:spcBef>
              <a:spcAft>
                <a:spcPts val="0"/>
              </a:spcAft>
              <a:buNone/>
            </a:pPr>
            <a:r>
              <a:rPr lang="en-US">
                <a:highlight>
                  <a:srgbClr val="00FFFF"/>
                </a:highlight>
              </a:rPr>
              <a:t>1         2         4      9</a:t>
            </a:r>
            <a:endParaRPr>
              <a:highlight>
                <a:srgbClr val="00FFFF"/>
              </a:highlight>
            </a:endParaRPr>
          </a:p>
          <a:p>
            <a:pPr marL="0" lvl="0" indent="0" algn="l" rtl="0">
              <a:spcBef>
                <a:spcPts val="360"/>
              </a:spcBef>
              <a:spcAft>
                <a:spcPts val="0"/>
              </a:spcAft>
              <a:buClr>
                <a:schemeClr val="dk1"/>
              </a:buClr>
              <a:buSzPts val="1100"/>
              <a:buFont typeface="Arial"/>
              <a:buNone/>
            </a:pPr>
            <a:r>
              <a:rPr lang="en-US">
                <a:highlight>
                  <a:srgbClr val="FFFF00"/>
                </a:highlight>
              </a:rPr>
              <a:t>0  +     2    +  0  +  0 = 2</a:t>
            </a:r>
            <a:endParaRPr>
              <a:highlight>
                <a:srgbClr val="00FFFF"/>
              </a:highlight>
            </a:endParaRPr>
          </a:p>
          <a:p>
            <a:pPr marL="0" lvl="0" indent="0" algn="l" rtl="0">
              <a:spcBef>
                <a:spcPts val="360"/>
              </a:spcBef>
              <a:spcAft>
                <a:spcPts val="0"/>
              </a:spcAft>
              <a:buNone/>
            </a:pPr>
            <a:r>
              <a:rPr lang="en-US">
                <a:highlight>
                  <a:srgbClr val="FF9900"/>
                </a:highlight>
              </a:rPr>
              <a:t>0         1         0      0   </a:t>
            </a:r>
            <a:endParaRPr>
              <a:highlight>
                <a:srgbClr val="FF9900"/>
              </a:highlight>
            </a:endParaRPr>
          </a:p>
          <a:p>
            <a:pPr marL="0" lvl="0" indent="0" algn="l" rtl="0">
              <a:spcBef>
                <a:spcPts val="360"/>
              </a:spcBef>
              <a:spcAft>
                <a:spcPts val="0"/>
              </a:spcAft>
              <a:buNone/>
            </a:pPr>
            <a:endParaRPr>
              <a:highlight>
                <a:srgbClr val="FFFF00"/>
              </a:highlight>
            </a:endParaRPr>
          </a:p>
          <a:p>
            <a:pPr marL="0" lvl="0" indent="0" algn="l" rtl="0">
              <a:spcBef>
                <a:spcPts val="360"/>
              </a:spcBef>
              <a:spcAft>
                <a:spcPts val="0"/>
              </a:spcAft>
              <a:buClr>
                <a:schemeClr val="dk1"/>
              </a:buClr>
              <a:buSzPts val="1100"/>
              <a:buFont typeface="Arial"/>
              <a:buNone/>
            </a:pPr>
            <a:r>
              <a:rPr lang="en-US">
                <a:highlight>
                  <a:srgbClr val="00FFFF"/>
                </a:highlight>
              </a:rPr>
              <a:t>1         2         4      9</a:t>
            </a:r>
            <a:endParaRPr>
              <a:highlight>
                <a:srgbClr val="00FFFF"/>
              </a:highlight>
            </a:endParaRPr>
          </a:p>
          <a:p>
            <a:pPr marL="0" lvl="0" indent="0" algn="l" rtl="0">
              <a:spcBef>
                <a:spcPts val="360"/>
              </a:spcBef>
              <a:spcAft>
                <a:spcPts val="0"/>
              </a:spcAft>
              <a:buClr>
                <a:schemeClr val="dk1"/>
              </a:buClr>
              <a:buSzPts val="1100"/>
              <a:buFont typeface="Arial"/>
              <a:buNone/>
            </a:pPr>
            <a:r>
              <a:rPr lang="en-US">
                <a:highlight>
                  <a:srgbClr val="FFFF00"/>
                </a:highlight>
              </a:rPr>
              <a:t>1    +  0  +  4  +  9 = 14</a:t>
            </a:r>
            <a:endParaRPr>
              <a:highlight>
                <a:srgbClr val="00FFFF"/>
              </a:highlight>
            </a:endParaRPr>
          </a:p>
          <a:p>
            <a:pPr marL="0" lvl="0" indent="0" algn="l" rtl="0">
              <a:spcBef>
                <a:spcPts val="360"/>
              </a:spcBef>
              <a:spcAft>
                <a:spcPts val="0"/>
              </a:spcAft>
              <a:buNone/>
            </a:pPr>
            <a:r>
              <a:rPr lang="en-US">
                <a:highlight>
                  <a:srgbClr val="FF9900"/>
                </a:highlight>
              </a:rPr>
              <a:t>1        0      1       1 </a:t>
            </a:r>
            <a:endParaRPr>
              <a:highlight>
                <a:srgbClr val="FF9900"/>
              </a:highlight>
            </a:endParaRPr>
          </a:p>
          <a:p>
            <a:pPr marL="0" lvl="0" indent="0" algn="l" rtl="0">
              <a:spcBef>
                <a:spcPts val="360"/>
              </a:spcBef>
              <a:spcAft>
                <a:spcPts val="0"/>
              </a:spcAft>
              <a:buNone/>
            </a:pPr>
            <a:endParaRPr>
              <a:highlight>
                <a:srgbClr val="FFFF00"/>
              </a:highlight>
            </a:endParaRPr>
          </a:p>
          <a:p>
            <a:pPr marL="0" lvl="0" indent="0" algn="l" rtl="0">
              <a:spcBef>
                <a:spcPts val="360"/>
              </a:spcBef>
              <a:spcAft>
                <a:spcPts val="0"/>
              </a:spcAft>
              <a:buClr>
                <a:schemeClr val="dk1"/>
              </a:buClr>
              <a:buSzPts val="1100"/>
              <a:buFont typeface="Arial"/>
              <a:buNone/>
            </a:pPr>
            <a:r>
              <a:rPr lang="en-US">
                <a:highlight>
                  <a:srgbClr val="00FFFF"/>
                </a:highlight>
              </a:rPr>
              <a:t>1         2         4      9</a:t>
            </a:r>
            <a:endParaRPr>
              <a:highlight>
                <a:srgbClr val="00FFFF"/>
              </a:highlight>
            </a:endParaRPr>
          </a:p>
          <a:p>
            <a:pPr marL="0" lvl="0" indent="0" algn="l" rtl="0">
              <a:spcBef>
                <a:spcPts val="360"/>
              </a:spcBef>
              <a:spcAft>
                <a:spcPts val="0"/>
              </a:spcAft>
              <a:buClr>
                <a:schemeClr val="dk1"/>
              </a:buClr>
              <a:buSzPts val="1100"/>
              <a:buFont typeface="Arial"/>
              <a:buNone/>
            </a:pPr>
            <a:r>
              <a:rPr lang="en-US">
                <a:highlight>
                  <a:srgbClr val="FFFF00"/>
                </a:highlight>
              </a:rPr>
              <a:t>1   +    0   +    4  +  0= 5</a:t>
            </a:r>
            <a:endParaRPr>
              <a:highlight>
                <a:srgbClr val="00FFFF"/>
              </a:highlight>
            </a:endParaRPr>
          </a:p>
          <a:p>
            <a:pPr marL="0" lvl="0" indent="0" algn="l" rtl="0">
              <a:spcBef>
                <a:spcPts val="360"/>
              </a:spcBef>
              <a:spcAft>
                <a:spcPts val="0"/>
              </a:spcAft>
              <a:buNone/>
            </a:pPr>
            <a:r>
              <a:rPr lang="en-US">
                <a:highlight>
                  <a:srgbClr val="FF9900"/>
                </a:highlight>
              </a:rPr>
              <a:t>1         0         1      0</a:t>
            </a:r>
            <a:endParaRPr>
              <a:highlight>
                <a:srgbClr val="FF9900"/>
              </a:highlight>
            </a:endParaRPr>
          </a:p>
          <a:p>
            <a:pPr marL="0" lvl="0" indent="0" algn="l" rtl="0">
              <a:spcBef>
                <a:spcPts val="360"/>
              </a:spcBef>
              <a:spcAft>
                <a:spcPts val="0"/>
              </a:spcAft>
              <a:buNone/>
            </a:pPr>
            <a:endParaRPr>
              <a:highlight>
                <a:srgbClr val="FFFF00"/>
              </a:highlight>
            </a:endParaRPr>
          </a:p>
          <a:p>
            <a:pPr marL="0" lvl="0" indent="0" algn="l" rtl="0">
              <a:spcBef>
                <a:spcPts val="360"/>
              </a:spcBef>
              <a:spcAft>
                <a:spcPts val="0"/>
              </a:spcAft>
              <a:buClr>
                <a:schemeClr val="dk1"/>
              </a:buClr>
              <a:buSzPts val="1100"/>
              <a:buFont typeface="Arial"/>
              <a:buNone/>
            </a:pPr>
            <a:r>
              <a:rPr lang="en-US">
                <a:highlight>
                  <a:srgbClr val="00FFFF"/>
                </a:highlight>
              </a:rPr>
              <a:t>1         2         4      9</a:t>
            </a:r>
            <a:endParaRPr>
              <a:highlight>
                <a:srgbClr val="00FFFF"/>
              </a:highlight>
            </a:endParaRPr>
          </a:p>
          <a:p>
            <a:pPr marL="0" lvl="0" indent="0" algn="l" rtl="0">
              <a:spcBef>
                <a:spcPts val="360"/>
              </a:spcBef>
              <a:spcAft>
                <a:spcPts val="0"/>
              </a:spcAft>
              <a:buClr>
                <a:schemeClr val="dk1"/>
              </a:buClr>
              <a:buSzPts val="1100"/>
              <a:buFont typeface="Arial"/>
              <a:buNone/>
            </a:pPr>
            <a:r>
              <a:rPr lang="en-US">
                <a:highlight>
                  <a:srgbClr val="FFFF00"/>
                </a:highlight>
              </a:rPr>
              <a:t>0   +    2   +    0 +  9= 11</a:t>
            </a:r>
            <a:endParaRPr>
              <a:highlight>
                <a:srgbClr val="00FFFF"/>
              </a:highlight>
            </a:endParaRPr>
          </a:p>
          <a:p>
            <a:pPr marL="0" lvl="0" indent="0" algn="l" rtl="0">
              <a:spcBef>
                <a:spcPts val="360"/>
              </a:spcBef>
              <a:spcAft>
                <a:spcPts val="0"/>
              </a:spcAft>
              <a:buClr>
                <a:schemeClr val="dk1"/>
              </a:buClr>
              <a:buSzPts val="1100"/>
              <a:buFont typeface="Arial"/>
              <a:buNone/>
            </a:pPr>
            <a:r>
              <a:rPr lang="en-US">
                <a:highlight>
                  <a:srgbClr val="FF9900"/>
                </a:highlight>
              </a:rPr>
              <a:t>0        1         0      1</a:t>
            </a:r>
            <a:endParaRPr>
              <a:highlight>
                <a:srgbClr val="FF9900"/>
              </a:highlight>
            </a:endParaRPr>
          </a:p>
          <a:p>
            <a:pPr marL="0" lvl="0" indent="0" algn="l" rtl="0">
              <a:spcBef>
                <a:spcPts val="360"/>
              </a:spcBef>
              <a:spcAft>
                <a:spcPts val="0"/>
              </a:spcAft>
              <a:buClr>
                <a:schemeClr val="dk1"/>
              </a:buClr>
              <a:buSzPts val="1100"/>
              <a:buFont typeface="Arial"/>
              <a:buNone/>
            </a:pPr>
            <a:endParaRPr>
              <a:highlight>
                <a:srgbClr val="FF9900"/>
              </a:highlight>
            </a:endParaRPr>
          </a:p>
          <a:p>
            <a:pPr marL="0" lvl="0" indent="0" algn="l" rtl="0">
              <a:spcBef>
                <a:spcPts val="360"/>
              </a:spcBef>
              <a:spcAft>
                <a:spcPts val="0"/>
              </a:spcAft>
              <a:buNone/>
            </a:pPr>
            <a:endParaRPr>
              <a:highlight>
                <a:srgbClr val="FFFF00"/>
              </a:highlight>
            </a:endParaRPr>
          </a:p>
        </p:txBody>
      </p:sp>
      <p:pic>
        <p:nvPicPr>
          <p:cNvPr id="305" name="Google Shape;305;p29"/>
          <p:cNvPicPr preferRelativeResize="0"/>
          <p:nvPr/>
        </p:nvPicPr>
        <p:blipFill rotWithShape="1">
          <a:blip r:embed="rId3">
            <a:alphaModFix/>
          </a:blip>
          <a:srcRect l="3349" r="19305" b="10522"/>
          <a:stretch/>
        </p:blipFill>
        <p:spPr>
          <a:xfrm>
            <a:off x="2553225" y="4630742"/>
            <a:ext cx="10026751" cy="5446234"/>
          </a:xfrm>
          <a:prstGeom prst="rect">
            <a:avLst/>
          </a:prstGeom>
          <a:noFill/>
          <a:ln>
            <a:noFill/>
          </a:ln>
        </p:spPr>
      </p:pic>
      <p:pic>
        <p:nvPicPr>
          <p:cNvPr id="306" name="Google Shape;306;p29"/>
          <p:cNvPicPr preferRelativeResize="0"/>
          <p:nvPr/>
        </p:nvPicPr>
        <p:blipFill rotWithShape="1">
          <a:blip r:embed="rId4">
            <a:alphaModFix/>
          </a:blip>
          <a:srcRect l="4869" t="12555" r="17212" b="45660"/>
          <a:stretch/>
        </p:blipFill>
        <p:spPr>
          <a:xfrm>
            <a:off x="2553225" y="1120400"/>
            <a:ext cx="10026751" cy="3242275"/>
          </a:xfrm>
          <a:prstGeom prst="rect">
            <a:avLst/>
          </a:prstGeom>
          <a:noFill/>
          <a:ln>
            <a:noFill/>
          </a:ln>
        </p:spPr>
      </p:pic>
      <p:sp>
        <p:nvSpPr>
          <p:cNvPr id="307" name="Google Shape;307;p29"/>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17</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311"/>
        <p:cNvGrpSpPr/>
        <p:nvPr/>
      </p:nvGrpSpPr>
      <p:grpSpPr>
        <a:xfrm>
          <a:off x="0" y="0"/>
          <a:ext cx="0" cy="0"/>
          <a:chOff x="0" y="0"/>
          <a:chExt cx="0" cy="0"/>
        </a:xfrm>
      </p:grpSpPr>
      <p:grpSp>
        <p:nvGrpSpPr>
          <p:cNvPr id="312" name="Google Shape;312;p30"/>
          <p:cNvGrpSpPr/>
          <p:nvPr/>
        </p:nvGrpSpPr>
        <p:grpSpPr>
          <a:xfrm>
            <a:off x="1028700" y="5460868"/>
            <a:ext cx="112050" cy="5810400"/>
            <a:chOff x="0" y="0"/>
            <a:chExt cx="149400" cy="7747200"/>
          </a:xfrm>
        </p:grpSpPr>
        <p:sp>
          <p:nvSpPr>
            <p:cNvPr id="313" name="Google Shape;313;p30"/>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30"/>
          <p:cNvSpPr txBox="1"/>
          <p:nvPr/>
        </p:nvSpPr>
        <p:spPr>
          <a:xfrm>
            <a:off x="662965" y="4034235"/>
            <a:ext cx="955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a:p>
        </p:txBody>
      </p:sp>
      <p:sp>
        <p:nvSpPr>
          <p:cNvPr id="316" name="Google Shape;316;p30"/>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txBox="1">
            <a:spLocks noGrp="1"/>
          </p:cNvSpPr>
          <p:nvPr>
            <p:ph type="title"/>
          </p:nvPr>
        </p:nvSpPr>
        <p:spPr>
          <a:xfrm>
            <a:off x="1618475" y="520400"/>
            <a:ext cx="16005900" cy="1063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6900">
                <a:solidFill>
                  <a:schemeClr val="lt1"/>
                </a:solidFill>
              </a:rPr>
              <a:t>                             RSA Algorithm</a:t>
            </a:r>
            <a:endParaRPr sz="6900">
              <a:solidFill>
                <a:schemeClr val="lt1"/>
              </a:solidFill>
            </a:endParaRPr>
          </a:p>
        </p:txBody>
      </p:sp>
      <p:sp>
        <p:nvSpPr>
          <p:cNvPr id="318" name="Google Shape;318;p30"/>
          <p:cNvSpPr txBox="1">
            <a:spLocks noGrp="1"/>
          </p:cNvSpPr>
          <p:nvPr>
            <p:ph type="body" idx="1"/>
          </p:nvPr>
        </p:nvSpPr>
        <p:spPr>
          <a:xfrm>
            <a:off x="1933450" y="2230925"/>
            <a:ext cx="955500" cy="8925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pic>
        <p:nvPicPr>
          <p:cNvPr id="319" name="Google Shape;319;p30"/>
          <p:cNvPicPr preferRelativeResize="0"/>
          <p:nvPr/>
        </p:nvPicPr>
        <p:blipFill rotWithShape="1">
          <a:blip r:embed="rId3">
            <a:alphaModFix/>
          </a:blip>
          <a:srcRect t="11938" r="14214" b="3150"/>
          <a:stretch/>
        </p:blipFill>
        <p:spPr>
          <a:xfrm>
            <a:off x="3563000" y="2230925"/>
            <a:ext cx="11161999" cy="7114149"/>
          </a:xfrm>
          <a:prstGeom prst="rect">
            <a:avLst/>
          </a:prstGeom>
          <a:noFill/>
          <a:ln>
            <a:noFill/>
          </a:ln>
        </p:spPr>
      </p:pic>
      <p:sp>
        <p:nvSpPr>
          <p:cNvPr id="320" name="Google Shape;320;p30"/>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18</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324"/>
        <p:cNvGrpSpPr/>
        <p:nvPr/>
      </p:nvGrpSpPr>
      <p:grpSpPr>
        <a:xfrm>
          <a:off x="0" y="0"/>
          <a:ext cx="0" cy="0"/>
          <a:chOff x="0" y="0"/>
          <a:chExt cx="0" cy="0"/>
        </a:xfrm>
      </p:grpSpPr>
      <p:grpSp>
        <p:nvGrpSpPr>
          <p:cNvPr id="325" name="Google Shape;325;p31"/>
          <p:cNvGrpSpPr/>
          <p:nvPr/>
        </p:nvGrpSpPr>
        <p:grpSpPr>
          <a:xfrm>
            <a:off x="1028700" y="5460868"/>
            <a:ext cx="112050" cy="5810400"/>
            <a:chOff x="0" y="0"/>
            <a:chExt cx="149400" cy="7747200"/>
          </a:xfrm>
        </p:grpSpPr>
        <p:sp>
          <p:nvSpPr>
            <p:cNvPr id="326" name="Google Shape;326;p31"/>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1"/>
          <p:cNvSpPr txBox="1"/>
          <p:nvPr/>
        </p:nvSpPr>
        <p:spPr>
          <a:xfrm>
            <a:off x="662965" y="4034235"/>
            <a:ext cx="955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a:p>
        </p:txBody>
      </p:sp>
      <p:sp>
        <p:nvSpPr>
          <p:cNvPr id="329" name="Google Shape;329;p31"/>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txBox="1">
            <a:spLocks noGrp="1"/>
          </p:cNvSpPr>
          <p:nvPr>
            <p:ph type="title"/>
          </p:nvPr>
        </p:nvSpPr>
        <p:spPr>
          <a:xfrm>
            <a:off x="1618475" y="520400"/>
            <a:ext cx="16005900" cy="1063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6900">
                <a:solidFill>
                  <a:schemeClr val="lt1"/>
                </a:solidFill>
              </a:rPr>
              <a:t>                                </a:t>
            </a:r>
            <a:endParaRPr/>
          </a:p>
        </p:txBody>
      </p:sp>
      <p:sp>
        <p:nvSpPr>
          <p:cNvPr id="331" name="Google Shape;331;p31"/>
          <p:cNvSpPr txBox="1">
            <a:spLocks noGrp="1"/>
          </p:cNvSpPr>
          <p:nvPr>
            <p:ph type="body" idx="1"/>
          </p:nvPr>
        </p:nvSpPr>
        <p:spPr>
          <a:xfrm>
            <a:off x="1933450" y="2230925"/>
            <a:ext cx="955500" cy="8925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pic>
        <p:nvPicPr>
          <p:cNvPr id="332" name="Google Shape;332;p31"/>
          <p:cNvPicPr preferRelativeResize="0"/>
          <p:nvPr/>
        </p:nvPicPr>
        <p:blipFill rotWithShape="1">
          <a:blip r:embed="rId3">
            <a:alphaModFix/>
          </a:blip>
          <a:srcRect t="16925" r="8491" b="8185"/>
          <a:stretch/>
        </p:blipFill>
        <p:spPr>
          <a:xfrm>
            <a:off x="6283050" y="283550"/>
            <a:ext cx="11905776" cy="5478150"/>
          </a:xfrm>
          <a:prstGeom prst="rect">
            <a:avLst/>
          </a:prstGeom>
          <a:noFill/>
          <a:ln>
            <a:noFill/>
          </a:ln>
        </p:spPr>
      </p:pic>
      <p:sp>
        <p:nvSpPr>
          <p:cNvPr id="333" name="Google Shape;333;p31"/>
          <p:cNvSpPr/>
          <p:nvPr/>
        </p:nvSpPr>
        <p:spPr>
          <a:xfrm>
            <a:off x="1833750" y="1488575"/>
            <a:ext cx="3161700" cy="2377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800"/>
              <a:t>Generating Public Key(e)</a:t>
            </a:r>
            <a:endParaRPr sz="2800"/>
          </a:p>
        </p:txBody>
      </p:sp>
      <p:sp>
        <p:nvSpPr>
          <p:cNvPr id="334" name="Google Shape;334;p31"/>
          <p:cNvSpPr/>
          <p:nvPr/>
        </p:nvSpPr>
        <p:spPr>
          <a:xfrm>
            <a:off x="1728750" y="7064675"/>
            <a:ext cx="3371700" cy="2602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900"/>
              <a:t>Formula for getting Private Key(d)</a:t>
            </a:r>
            <a:endParaRPr sz="2900"/>
          </a:p>
        </p:txBody>
      </p:sp>
      <p:pic>
        <p:nvPicPr>
          <p:cNvPr id="335" name="Google Shape;335;p31"/>
          <p:cNvPicPr preferRelativeResize="0"/>
          <p:nvPr/>
        </p:nvPicPr>
        <p:blipFill rotWithShape="1">
          <a:blip r:embed="rId4">
            <a:alphaModFix/>
          </a:blip>
          <a:srcRect l="47127" t="33680" r="14617" b="19805"/>
          <a:stretch/>
        </p:blipFill>
        <p:spPr>
          <a:xfrm>
            <a:off x="7720750" y="6207850"/>
            <a:ext cx="6383574" cy="3856049"/>
          </a:xfrm>
          <a:prstGeom prst="rect">
            <a:avLst/>
          </a:prstGeom>
          <a:noFill/>
          <a:ln>
            <a:noFill/>
          </a:ln>
        </p:spPr>
      </p:pic>
      <p:sp>
        <p:nvSpPr>
          <p:cNvPr id="336" name="Google Shape;336;p31"/>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19</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96"/>
        <p:cNvGrpSpPr/>
        <p:nvPr/>
      </p:nvGrpSpPr>
      <p:grpSpPr>
        <a:xfrm>
          <a:off x="0" y="0"/>
          <a:ext cx="0" cy="0"/>
          <a:chOff x="0" y="0"/>
          <a:chExt cx="0" cy="0"/>
        </a:xfrm>
      </p:grpSpPr>
      <p:grpSp>
        <p:nvGrpSpPr>
          <p:cNvPr id="97" name="Google Shape;97;p14"/>
          <p:cNvGrpSpPr/>
          <p:nvPr/>
        </p:nvGrpSpPr>
        <p:grpSpPr>
          <a:xfrm>
            <a:off x="1028700" y="5460868"/>
            <a:ext cx="112078" cy="5810374"/>
            <a:chOff x="0" y="0"/>
            <a:chExt cx="149437" cy="7747165"/>
          </a:xfrm>
        </p:grpSpPr>
        <p:sp>
          <p:nvSpPr>
            <p:cNvPr id="98" name="Google Shape;98;p14"/>
            <p:cNvSpPr/>
            <p:nvPr/>
          </p:nvSpPr>
          <p:spPr>
            <a:xfrm>
              <a:off x="0" y="0"/>
              <a:ext cx="149437" cy="228056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60248" y="0"/>
              <a:ext cx="28940" cy="7747165"/>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14"/>
          <p:cNvSpPr txBox="1"/>
          <p:nvPr/>
        </p:nvSpPr>
        <p:spPr>
          <a:xfrm>
            <a:off x="662965" y="4034235"/>
            <a:ext cx="955625" cy="43648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b="0" i="0" u="none" strike="noStrike" cap="none">
                <a:solidFill>
                  <a:srgbClr val="FFFFFF"/>
                </a:solidFill>
                <a:latin typeface="Arial"/>
                <a:ea typeface="Arial"/>
                <a:cs typeface="Arial"/>
                <a:sym typeface="Arial"/>
              </a:rPr>
              <a:t>02</a:t>
            </a:r>
            <a:endParaRPr/>
          </a:p>
        </p:txBody>
      </p:sp>
      <p:sp>
        <p:nvSpPr>
          <p:cNvPr id="101" name="Google Shape;101;p14"/>
          <p:cNvSpPr txBox="1"/>
          <p:nvPr/>
        </p:nvSpPr>
        <p:spPr>
          <a:xfrm>
            <a:off x="2410871" y="5410193"/>
            <a:ext cx="5445900" cy="2628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4000">
                <a:solidFill>
                  <a:srgbClr val="FFFFFF"/>
                </a:solidFill>
              </a:rPr>
              <a:t>Presented to:</a:t>
            </a:r>
            <a:endParaRPr sz="4000">
              <a:solidFill>
                <a:srgbClr val="FFFFFF"/>
              </a:solidFill>
            </a:endParaRPr>
          </a:p>
          <a:p>
            <a:pPr marL="0" marR="0" lvl="0" indent="0" algn="l" rtl="0">
              <a:lnSpc>
                <a:spcPct val="110000"/>
              </a:lnSpc>
              <a:spcBef>
                <a:spcPts val="0"/>
              </a:spcBef>
              <a:spcAft>
                <a:spcPts val="0"/>
              </a:spcAft>
              <a:buNone/>
            </a:pPr>
            <a:endParaRPr sz="2800">
              <a:solidFill>
                <a:srgbClr val="FFFFFF"/>
              </a:solidFill>
            </a:endParaRPr>
          </a:p>
          <a:p>
            <a:pPr marL="0" marR="0" lvl="0" indent="0" algn="l" rtl="0">
              <a:lnSpc>
                <a:spcPct val="110000"/>
              </a:lnSpc>
              <a:spcBef>
                <a:spcPts val="0"/>
              </a:spcBef>
              <a:spcAft>
                <a:spcPts val="0"/>
              </a:spcAft>
              <a:buNone/>
            </a:pPr>
            <a:r>
              <a:rPr lang="en-US" sz="3000">
                <a:solidFill>
                  <a:srgbClr val="FFFFFF"/>
                </a:solidFill>
              </a:rPr>
              <a:t>Falguni Roy</a:t>
            </a:r>
            <a:endParaRPr sz="3000">
              <a:solidFill>
                <a:srgbClr val="FFFFFF"/>
              </a:solidFill>
            </a:endParaRPr>
          </a:p>
          <a:p>
            <a:pPr marL="0" marR="0" lvl="0" indent="0" algn="l" rtl="0">
              <a:lnSpc>
                <a:spcPct val="110000"/>
              </a:lnSpc>
              <a:spcBef>
                <a:spcPts val="0"/>
              </a:spcBef>
              <a:spcAft>
                <a:spcPts val="0"/>
              </a:spcAft>
              <a:buNone/>
            </a:pPr>
            <a:r>
              <a:rPr lang="en-US" sz="3000">
                <a:solidFill>
                  <a:srgbClr val="FFFFFF"/>
                </a:solidFill>
              </a:rPr>
              <a:t>Assistant Professor</a:t>
            </a:r>
            <a:endParaRPr sz="3000">
              <a:solidFill>
                <a:srgbClr val="FFFFFF"/>
              </a:solidFill>
            </a:endParaRPr>
          </a:p>
          <a:p>
            <a:pPr marL="0" marR="0" lvl="0" indent="0" algn="l" rtl="0">
              <a:lnSpc>
                <a:spcPct val="110000"/>
              </a:lnSpc>
              <a:spcBef>
                <a:spcPts val="0"/>
              </a:spcBef>
              <a:spcAft>
                <a:spcPts val="0"/>
              </a:spcAft>
              <a:buNone/>
            </a:pPr>
            <a:r>
              <a:rPr lang="en-US" sz="3000">
                <a:solidFill>
                  <a:srgbClr val="FFFFFF"/>
                </a:solidFill>
              </a:rPr>
              <a:t>IIT, NSTU</a:t>
            </a:r>
            <a:endParaRPr sz="3000">
              <a:solidFill>
                <a:srgbClr val="FFFFFF"/>
              </a:solidFill>
            </a:endParaRPr>
          </a:p>
        </p:txBody>
      </p:sp>
      <p:sp>
        <p:nvSpPr>
          <p:cNvPr id="102" name="Google Shape;102;p14"/>
          <p:cNvSpPr txBox="1"/>
          <p:nvPr/>
        </p:nvSpPr>
        <p:spPr>
          <a:xfrm>
            <a:off x="10853552" y="5376863"/>
            <a:ext cx="5972100" cy="29322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4000">
                <a:solidFill>
                  <a:srgbClr val="FFFFFF"/>
                </a:solidFill>
              </a:rPr>
              <a:t>Presented By:</a:t>
            </a:r>
            <a:endParaRPr sz="4000">
              <a:solidFill>
                <a:srgbClr val="FFFFFF"/>
              </a:solidFill>
            </a:endParaRPr>
          </a:p>
          <a:p>
            <a:pPr marL="0" marR="0" lvl="0" indent="0" algn="l" rtl="0">
              <a:lnSpc>
                <a:spcPct val="150000"/>
              </a:lnSpc>
              <a:spcBef>
                <a:spcPts val="0"/>
              </a:spcBef>
              <a:spcAft>
                <a:spcPts val="0"/>
              </a:spcAft>
              <a:buNone/>
            </a:pPr>
            <a:endParaRPr sz="1500">
              <a:solidFill>
                <a:srgbClr val="FFFFFF"/>
              </a:solidFill>
            </a:endParaRPr>
          </a:p>
          <a:p>
            <a:pPr marL="0" marR="0" lvl="0" indent="0" algn="l" rtl="0">
              <a:lnSpc>
                <a:spcPct val="150000"/>
              </a:lnSpc>
              <a:spcBef>
                <a:spcPts val="0"/>
              </a:spcBef>
              <a:spcAft>
                <a:spcPts val="0"/>
              </a:spcAft>
              <a:buNone/>
            </a:pPr>
            <a:r>
              <a:rPr lang="en-US" sz="2700">
                <a:solidFill>
                  <a:srgbClr val="FFFFFF"/>
                </a:solidFill>
              </a:rPr>
              <a:t>Naimur Rahman (ASH1925011M)</a:t>
            </a:r>
            <a:endParaRPr sz="2700">
              <a:solidFill>
                <a:srgbClr val="FFFFFF"/>
              </a:solidFill>
            </a:endParaRPr>
          </a:p>
          <a:p>
            <a:pPr marL="0" marR="0" lvl="0" indent="0" algn="l" rtl="0">
              <a:lnSpc>
                <a:spcPct val="150000"/>
              </a:lnSpc>
              <a:spcBef>
                <a:spcPts val="0"/>
              </a:spcBef>
              <a:spcAft>
                <a:spcPts val="0"/>
              </a:spcAft>
              <a:buNone/>
            </a:pPr>
            <a:r>
              <a:rPr lang="en-US" sz="2700">
                <a:solidFill>
                  <a:srgbClr val="FFFFFF"/>
                </a:solidFill>
              </a:rPr>
              <a:t>Abdullah Al Mamun (ASH1925026M)</a:t>
            </a:r>
            <a:endParaRPr sz="2700">
              <a:solidFill>
                <a:srgbClr val="FFFFFF"/>
              </a:solidFill>
            </a:endParaRPr>
          </a:p>
          <a:p>
            <a:pPr marL="0" marR="0" lvl="0" indent="0" algn="l" rtl="0">
              <a:lnSpc>
                <a:spcPct val="150000"/>
              </a:lnSpc>
              <a:spcBef>
                <a:spcPts val="0"/>
              </a:spcBef>
              <a:spcAft>
                <a:spcPts val="0"/>
              </a:spcAft>
              <a:buNone/>
            </a:pPr>
            <a:r>
              <a:rPr lang="en-US" sz="2700">
                <a:solidFill>
                  <a:srgbClr val="FFFFFF"/>
                </a:solidFill>
              </a:rPr>
              <a:t>Abdullah Alif (ASH1925009M)</a:t>
            </a:r>
            <a:endParaRPr sz="2700">
              <a:solidFill>
                <a:srgbClr val="FFFFFF"/>
              </a:solidFill>
            </a:endParaRPr>
          </a:p>
        </p:txBody>
      </p:sp>
      <p:sp>
        <p:nvSpPr>
          <p:cNvPr id="103" name="Google Shape;103;p14"/>
          <p:cNvSpPr/>
          <p:nvPr/>
        </p:nvSpPr>
        <p:spPr>
          <a:xfrm>
            <a:off x="16825656" y="9150283"/>
            <a:ext cx="433644" cy="108017"/>
          </a:xfrm>
          <a:prstGeom prst="rect">
            <a:avLst/>
          </a:prstGeom>
          <a:noFill/>
          <a:ln>
            <a:noFill/>
          </a:ln>
        </p:spPr>
      </p:sp>
      <p:sp>
        <p:nvSpPr>
          <p:cNvPr id="104" name="Google Shape;104;p14"/>
          <p:cNvSpPr txBox="1"/>
          <p:nvPr/>
        </p:nvSpPr>
        <p:spPr>
          <a:xfrm>
            <a:off x="15660375" y="107125"/>
            <a:ext cx="2448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lt1"/>
                </a:solidFill>
                <a:latin typeface="Calibri"/>
                <a:ea typeface="Calibri"/>
                <a:cs typeface="Calibri"/>
                <a:sym typeface="Calibri"/>
              </a:rPr>
              <a:t>Date: 02/05/2021</a:t>
            </a:r>
            <a:endParaRPr sz="22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340"/>
        <p:cNvGrpSpPr/>
        <p:nvPr/>
      </p:nvGrpSpPr>
      <p:grpSpPr>
        <a:xfrm>
          <a:off x="0" y="0"/>
          <a:ext cx="0" cy="0"/>
          <a:chOff x="0" y="0"/>
          <a:chExt cx="0" cy="0"/>
        </a:xfrm>
      </p:grpSpPr>
      <p:grpSp>
        <p:nvGrpSpPr>
          <p:cNvPr id="341" name="Google Shape;341;p32"/>
          <p:cNvGrpSpPr/>
          <p:nvPr/>
        </p:nvGrpSpPr>
        <p:grpSpPr>
          <a:xfrm>
            <a:off x="1028700" y="5460868"/>
            <a:ext cx="112050" cy="5810400"/>
            <a:chOff x="0" y="0"/>
            <a:chExt cx="149400" cy="7747200"/>
          </a:xfrm>
        </p:grpSpPr>
        <p:sp>
          <p:nvSpPr>
            <p:cNvPr id="342" name="Google Shape;342;p32"/>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32"/>
          <p:cNvSpPr txBox="1"/>
          <p:nvPr/>
        </p:nvSpPr>
        <p:spPr>
          <a:xfrm>
            <a:off x="662965" y="4034235"/>
            <a:ext cx="955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a:p>
        </p:txBody>
      </p:sp>
      <p:sp>
        <p:nvSpPr>
          <p:cNvPr id="345" name="Google Shape;345;p32"/>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txBox="1">
            <a:spLocks noGrp="1"/>
          </p:cNvSpPr>
          <p:nvPr>
            <p:ph type="title"/>
          </p:nvPr>
        </p:nvSpPr>
        <p:spPr>
          <a:xfrm>
            <a:off x="1618475" y="520400"/>
            <a:ext cx="16005900" cy="1063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6900">
                <a:solidFill>
                  <a:schemeClr val="lt1"/>
                </a:solidFill>
              </a:rPr>
              <a:t>                                RSA</a:t>
            </a:r>
            <a:endParaRPr/>
          </a:p>
        </p:txBody>
      </p:sp>
      <p:sp>
        <p:nvSpPr>
          <p:cNvPr id="347" name="Google Shape;347;p32"/>
          <p:cNvSpPr txBox="1">
            <a:spLocks noGrp="1"/>
          </p:cNvSpPr>
          <p:nvPr>
            <p:ph type="body" idx="1"/>
          </p:nvPr>
        </p:nvSpPr>
        <p:spPr>
          <a:xfrm>
            <a:off x="1933450" y="2230925"/>
            <a:ext cx="955500" cy="8925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pic>
        <p:nvPicPr>
          <p:cNvPr id="348" name="Google Shape;348;p32"/>
          <p:cNvPicPr preferRelativeResize="0"/>
          <p:nvPr/>
        </p:nvPicPr>
        <p:blipFill rotWithShape="1">
          <a:blip r:embed="rId3">
            <a:alphaModFix/>
          </a:blip>
          <a:srcRect r="8491" b="48535"/>
          <a:stretch/>
        </p:blipFill>
        <p:spPr>
          <a:xfrm>
            <a:off x="5272275" y="1584200"/>
            <a:ext cx="11905776" cy="4117025"/>
          </a:xfrm>
          <a:prstGeom prst="rect">
            <a:avLst/>
          </a:prstGeom>
          <a:noFill/>
          <a:ln>
            <a:noFill/>
          </a:ln>
        </p:spPr>
      </p:pic>
      <p:pic>
        <p:nvPicPr>
          <p:cNvPr id="349" name="Google Shape;349;p32"/>
          <p:cNvPicPr preferRelativeResize="0"/>
          <p:nvPr/>
        </p:nvPicPr>
        <p:blipFill rotWithShape="1">
          <a:blip r:embed="rId4">
            <a:alphaModFix/>
          </a:blip>
          <a:srcRect r="8700" b="48339"/>
          <a:stretch/>
        </p:blipFill>
        <p:spPr>
          <a:xfrm>
            <a:off x="5325625" y="6239475"/>
            <a:ext cx="11799074" cy="3576549"/>
          </a:xfrm>
          <a:prstGeom prst="rect">
            <a:avLst/>
          </a:prstGeom>
          <a:noFill/>
          <a:ln>
            <a:noFill/>
          </a:ln>
        </p:spPr>
      </p:pic>
      <p:sp>
        <p:nvSpPr>
          <p:cNvPr id="350" name="Google Shape;350;p32"/>
          <p:cNvSpPr/>
          <p:nvPr/>
        </p:nvSpPr>
        <p:spPr>
          <a:xfrm>
            <a:off x="2416925" y="3081250"/>
            <a:ext cx="2379600" cy="1189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2491463" y="7298875"/>
            <a:ext cx="2379600" cy="1189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20</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356"/>
        <p:cNvGrpSpPr/>
        <p:nvPr/>
      </p:nvGrpSpPr>
      <p:grpSpPr>
        <a:xfrm>
          <a:off x="0" y="0"/>
          <a:ext cx="0" cy="0"/>
          <a:chOff x="0" y="0"/>
          <a:chExt cx="0" cy="0"/>
        </a:xfrm>
      </p:grpSpPr>
      <p:grpSp>
        <p:nvGrpSpPr>
          <p:cNvPr id="357" name="Google Shape;357;p33"/>
          <p:cNvGrpSpPr/>
          <p:nvPr/>
        </p:nvGrpSpPr>
        <p:grpSpPr>
          <a:xfrm>
            <a:off x="1028700" y="5460868"/>
            <a:ext cx="112050" cy="5810400"/>
            <a:chOff x="0" y="0"/>
            <a:chExt cx="149400" cy="7747200"/>
          </a:xfrm>
        </p:grpSpPr>
        <p:sp>
          <p:nvSpPr>
            <p:cNvPr id="358" name="Google Shape;358;p33"/>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33"/>
          <p:cNvSpPr txBox="1"/>
          <p:nvPr/>
        </p:nvSpPr>
        <p:spPr>
          <a:xfrm>
            <a:off x="662965" y="4034235"/>
            <a:ext cx="955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a:p>
        </p:txBody>
      </p:sp>
      <p:sp>
        <p:nvSpPr>
          <p:cNvPr id="361" name="Google Shape;361;p33"/>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txBox="1">
            <a:spLocks noGrp="1"/>
          </p:cNvSpPr>
          <p:nvPr>
            <p:ph type="title"/>
          </p:nvPr>
        </p:nvSpPr>
        <p:spPr>
          <a:xfrm>
            <a:off x="1618475" y="520400"/>
            <a:ext cx="16005900" cy="1063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6900">
                <a:solidFill>
                  <a:schemeClr val="lt1"/>
                </a:solidFill>
              </a:rPr>
              <a:t>                               Math  Example</a:t>
            </a:r>
            <a:endParaRPr/>
          </a:p>
        </p:txBody>
      </p:sp>
      <p:sp>
        <p:nvSpPr>
          <p:cNvPr id="363" name="Google Shape;363;p33"/>
          <p:cNvSpPr txBox="1">
            <a:spLocks noGrp="1"/>
          </p:cNvSpPr>
          <p:nvPr>
            <p:ph type="body" idx="1"/>
          </p:nvPr>
        </p:nvSpPr>
        <p:spPr>
          <a:xfrm>
            <a:off x="1933450" y="2230925"/>
            <a:ext cx="955500" cy="8925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pic>
        <p:nvPicPr>
          <p:cNvPr id="364" name="Google Shape;364;p33"/>
          <p:cNvPicPr preferRelativeResize="0"/>
          <p:nvPr/>
        </p:nvPicPr>
        <p:blipFill rotWithShape="1">
          <a:blip r:embed="rId3">
            <a:alphaModFix/>
          </a:blip>
          <a:srcRect t="11311" r="34214" b="47497"/>
          <a:stretch/>
        </p:blipFill>
        <p:spPr>
          <a:xfrm>
            <a:off x="1388625" y="1584200"/>
            <a:ext cx="9030377" cy="3013325"/>
          </a:xfrm>
          <a:prstGeom prst="rect">
            <a:avLst/>
          </a:prstGeom>
          <a:noFill/>
          <a:ln>
            <a:noFill/>
          </a:ln>
        </p:spPr>
      </p:pic>
      <p:pic>
        <p:nvPicPr>
          <p:cNvPr id="365" name="Google Shape;365;p33"/>
          <p:cNvPicPr preferRelativeResize="0"/>
          <p:nvPr/>
        </p:nvPicPr>
        <p:blipFill rotWithShape="1">
          <a:blip r:embed="rId4">
            <a:alphaModFix/>
          </a:blip>
          <a:srcRect r="29641" b="20571"/>
          <a:stretch/>
        </p:blipFill>
        <p:spPr>
          <a:xfrm>
            <a:off x="1388625" y="5153650"/>
            <a:ext cx="9030377" cy="4906575"/>
          </a:xfrm>
          <a:prstGeom prst="rect">
            <a:avLst/>
          </a:prstGeom>
          <a:noFill/>
          <a:ln w="9525" cap="flat" cmpd="sng">
            <a:solidFill>
              <a:srgbClr val="FF0000"/>
            </a:solidFill>
            <a:prstDash val="solid"/>
            <a:round/>
            <a:headEnd type="none" w="sm" len="sm"/>
            <a:tailEnd type="none" w="sm" len="sm"/>
          </a:ln>
        </p:spPr>
      </p:pic>
      <p:pic>
        <p:nvPicPr>
          <p:cNvPr id="366" name="Google Shape;366;p33"/>
          <p:cNvPicPr preferRelativeResize="0"/>
          <p:nvPr/>
        </p:nvPicPr>
        <p:blipFill rotWithShape="1">
          <a:blip r:embed="rId5">
            <a:alphaModFix/>
          </a:blip>
          <a:srcRect l="1769" r="27738" b="33603"/>
          <a:stretch/>
        </p:blipFill>
        <p:spPr>
          <a:xfrm>
            <a:off x="10666875" y="5178450"/>
            <a:ext cx="7477901" cy="4857001"/>
          </a:xfrm>
          <a:prstGeom prst="rect">
            <a:avLst/>
          </a:prstGeom>
          <a:noFill/>
          <a:ln>
            <a:noFill/>
          </a:ln>
        </p:spPr>
      </p:pic>
      <p:pic>
        <p:nvPicPr>
          <p:cNvPr id="367" name="Google Shape;367;p33"/>
          <p:cNvPicPr preferRelativeResize="0"/>
          <p:nvPr/>
        </p:nvPicPr>
        <p:blipFill rotWithShape="1">
          <a:blip r:embed="rId6">
            <a:alphaModFix/>
          </a:blip>
          <a:srcRect l="47127" t="31117" r="14617" b="21699"/>
          <a:stretch/>
        </p:blipFill>
        <p:spPr>
          <a:xfrm>
            <a:off x="12641825" y="1584200"/>
            <a:ext cx="4734501" cy="3282900"/>
          </a:xfrm>
          <a:prstGeom prst="rect">
            <a:avLst/>
          </a:prstGeom>
          <a:noFill/>
          <a:ln>
            <a:noFill/>
          </a:ln>
        </p:spPr>
      </p:pic>
      <p:sp>
        <p:nvSpPr>
          <p:cNvPr id="368" name="Google Shape;368;p33"/>
          <p:cNvSpPr/>
          <p:nvPr/>
        </p:nvSpPr>
        <p:spPr>
          <a:xfrm>
            <a:off x="7114150" y="4437050"/>
            <a:ext cx="6320925" cy="2255700"/>
          </a:xfrm>
          <a:custGeom>
            <a:avLst/>
            <a:gdLst/>
            <a:ahLst/>
            <a:cxnLst/>
            <a:rect l="l" t="t" r="r" b="b"/>
            <a:pathLst>
              <a:path w="252837" h="90228" extrusionOk="0">
                <a:moveTo>
                  <a:pt x="252837" y="0"/>
                </a:moveTo>
                <a:lnTo>
                  <a:pt x="0" y="77338"/>
                </a:lnTo>
                <a:lnTo>
                  <a:pt x="5949" y="52550"/>
                </a:lnTo>
                <a:lnTo>
                  <a:pt x="29745" y="90228"/>
                </a:lnTo>
                <a:lnTo>
                  <a:pt x="991" y="80313"/>
                </a:lnTo>
              </a:path>
            </a:pathLst>
          </a:custGeom>
          <a:noFill/>
          <a:ln w="9525" cap="flat" cmpd="sng">
            <a:solidFill>
              <a:srgbClr val="FF0000"/>
            </a:solidFill>
            <a:prstDash val="solid"/>
            <a:round/>
            <a:headEnd type="none" w="med" len="med"/>
            <a:tailEnd type="none" w="med" len="med"/>
          </a:ln>
        </p:spPr>
      </p:sp>
      <p:sp>
        <p:nvSpPr>
          <p:cNvPr id="369" name="Google Shape;369;p33"/>
          <p:cNvSpPr/>
          <p:nvPr/>
        </p:nvSpPr>
        <p:spPr>
          <a:xfrm>
            <a:off x="7262875" y="4610550"/>
            <a:ext cx="6643175" cy="3048925"/>
          </a:xfrm>
          <a:custGeom>
            <a:avLst/>
            <a:gdLst/>
            <a:ahLst/>
            <a:cxnLst/>
            <a:rect l="l" t="t" r="r" b="b"/>
            <a:pathLst>
              <a:path w="265727" h="121957" extrusionOk="0">
                <a:moveTo>
                  <a:pt x="265727" y="0"/>
                </a:moveTo>
                <a:lnTo>
                  <a:pt x="2974" y="101135"/>
                </a:lnTo>
                <a:lnTo>
                  <a:pt x="19830" y="75356"/>
                </a:lnTo>
                <a:lnTo>
                  <a:pt x="30737" y="118983"/>
                </a:lnTo>
                <a:lnTo>
                  <a:pt x="0" y="101135"/>
                </a:lnTo>
                <a:lnTo>
                  <a:pt x="0" y="121957"/>
                </a:lnTo>
                <a:lnTo>
                  <a:pt x="991" y="104110"/>
                </a:lnTo>
              </a:path>
            </a:pathLst>
          </a:custGeom>
          <a:noFill/>
          <a:ln w="9525" cap="flat" cmpd="sng">
            <a:solidFill>
              <a:schemeClr val="dk2"/>
            </a:solidFill>
            <a:prstDash val="solid"/>
            <a:round/>
            <a:headEnd type="none" w="med" len="med"/>
            <a:tailEnd type="none" w="med" len="med"/>
          </a:ln>
        </p:spPr>
      </p:sp>
      <p:sp>
        <p:nvSpPr>
          <p:cNvPr id="370" name="Google Shape;370;p33"/>
          <p:cNvSpPr/>
          <p:nvPr/>
        </p:nvSpPr>
        <p:spPr>
          <a:xfrm>
            <a:off x="5899525" y="4585775"/>
            <a:ext cx="9196350" cy="3990850"/>
          </a:xfrm>
          <a:custGeom>
            <a:avLst/>
            <a:gdLst/>
            <a:ahLst/>
            <a:cxnLst/>
            <a:rect l="l" t="t" r="r" b="b"/>
            <a:pathLst>
              <a:path w="367854" h="159634" extrusionOk="0">
                <a:moveTo>
                  <a:pt x="367854" y="0"/>
                </a:moveTo>
                <a:lnTo>
                  <a:pt x="0" y="148728"/>
                </a:lnTo>
                <a:lnTo>
                  <a:pt x="10907" y="119974"/>
                </a:lnTo>
                <a:lnTo>
                  <a:pt x="20822" y="159634"/>
                </a:lnTo>
                <a:lnTo>
                  <a:pt x="1983" y="148728"/>
                </a:lnTo>
              </a:path>
            </a:pathLst>
          </a:custGeom>
          <a:noFill/>
          <a:ln w="9525" cap="flat" cmpd="sng">
            <a:solidFill>
              <a:schemeClr val="dk2"/>
            </a:solidFill>
            <a:prstDash val="solid"/>
            <a:round/>
            <a:headEnd type="none" w="med" len="med"/>
            <a:tailEnd type="none" w="med" len="med"/>
          </a:ln>
        </p:spPr>
      </p:sp>
      <p:sp>
        <p:nvSpPr>
          <p:cNvPr id="371" name="Google Shape;371;p33"/>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21</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375"/>
        <p:cNvGrpSpPr/>
        <p:nvPr/>
      </p:nvGrpSpPr>
      <p:grpSpPr>
        <a:xfrm>
          <a:off x="0" y="0"/>
          <a:ext cx="0" cy="0"/>
          <a:chOff x="0" y="0"/>
          <a:chExt cx="0" cy="0"/>
        </a:xfrm>
      </p:grpSpPr>
      <p:grpSp>
        <p:nvGrpSpPr>
          <p:cNvPr id="376" name="Google Shape;376;p34"/>
          <p:cNvGrpSpPr/>
          <p:nvPr/>
        </p:nvGrpSpPr>
        <p:grpSpPr>
          <a:xfrm>
            <a:off x="1028700" y="5460868"/>
            <a:ext cx="112050" cy="5810400"/>
            <a:chOff x="0" y="0"/>
            <a:chExt cx="149400" cy="7747200"/>
          </a:xfrm>
        </p:grpSpPr>
        <p:sp>
          <p:nvSpPr>
            <p:cNvPr id="377" name="Google Shape;377;p34"/>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4"/>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4"/>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22</a:t>
            </a:r>
            <a:endParaRPr/>
          </a:p>
        </p:txBody>
      </p:sp>
      <p:sp>
        <p:nvSpPr>
          <p:cNvPr id="380" name="Google Shape;380;p34"/>
          <p:cNvSpPr txBox="1"/>
          <p:nvPr/>
        </p:nvSpPr>
        <p:spPr>
          <a:xfrm>
            <a:off x="-3626650" y="604850"/>
            <a:ext cx="7415100" cy="431100"/>
          </a:xfrm>
          <a:prstGeom prst="rect">
            <a:avLst/>
          </a:prstGeom>
          <a:noFill/>
          <a:ln>
            <a:noFill/>
          </a:ln>
        </p:spPr>
        <p:txBody>
          <a:bodyPr spcFirstLastPara="1" wrap="square" lIns="0" tIns="0" rIns="0" bIns="0" anchor="t" anchorCtr="0">
            <a:spAutoFit/>
          </a:bodyPr>
          <a:lstStyle/>
          <a:p>
            <a:pPr marL="1645920" marR="0" lvl="0" indent="0" algn="r" rtl="0">
              <a:lnSpc>
                <a:spcPct val="140000"/>
              </a:lnSpc>
              <a:spcBef>
                <a:spcPts val="0"/>
              </a:spcBef>
              <a:spcAft>
                <a:spcPts val="0"/>
              </a:spcAft>
              <a:buNone/>
            </a:pPr>
            <a:r>
              <a:rPr lang="en-US" sz="2800" b="1">
                <a:solidFill>
                  <a:srgbClr val="FFFFFF"/>
                </a:solidFill>
              </a:rPr>
              <a:t> Diffie-Hellman</a:t>
            </a:r>
            <a:endParaRPr sz="2400" b="1"/>
          </a:p>
        </p:txBody>
      </p:sp>
      <p:sp>
        <p:nvSpPr>
          <p:cNvPr id="381" name="Google Shape;381;p34"/>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2" name="Google Shape;382;p34"/>
          <p:cNvPicPr preferRelativeResize="0"/>
          <p:nvPr/>
        </p:nvPicPr>
        <p:blipFill>
          <a:blip r:embed="rId3">
            <a:alphaModFix/>
          </a:blip>
          <a:stretch>
            <a:fillRect/>
          </a:stretch>
        </p:blipFill>
        <p:spPr>
          <a:xfrm>
            <a:off x="15763590" y="172900"/>
            <a:ext cx="2286000" cy="2667000"/>
          </a:xfrm>
          <a:prstGeom prst="rect">
            <a:avLst/>
          </a:prstGeom>
          <a:noFill/>
          <a:ln>
            <a:noFill/>
          </a:ln>
          <a:effectLst>
            <a:outerShdw blurRad="114300" dist="114300" dir="8460000" algn="bl" rotWithShape="0">
              <a:schemeClr val="lt1">
                <a:alpha val="50000"/>
              </a:schemeClr>
            </a:outerShdw>
          </a:effectLst>
        </p:spPr>
      </p:pic>
      <p:pic>
        <p:nvPicPr>
          <p:cNvPr id="383" name="Google Shape;383;p34"/>
          <p:cNvPicPr preferRelativeResize="0"/>
          <p:nvPr/>
        </p:nvPicPr>
        <p:blipFill>
          <a:blip r:embed="rId4">
            <a:alphaModFix/>
          </a:blip>
          <a:stretch>
            <a:fillRect/>
          </a:stretch>
        </p:blipFill>
        <p:spPr>
          <a:xfrm>
            <a:off x="12923050" y="172888"/>
            <a:ext cx="2090476" cy="2667000"/>
          </a:xfrm>
          <a:prstGeom prst="rect">
            <a:avLst/>
          </a:prstGeom>
          <a:noFill/>
          <a:ln>
            <a:noFill/>
          </a:ln>
          <a:effectLst>
            <a:outerShdw blurRad="114300" dist="114300" dir="8400000" algn="bl" rotWithShape="0">
              <a:schemeClr val="lt1">
                <a:alpha val="50000"/>
              </a:schemeClr>
            </a:outerShdw>
          </a:effectLst>
        </p:spPr>
      </p:pic>
      <p:sp>
        <p:nvSpPr>
          <p:cNvPr id="384" name="Google Shape;384;p34"/>
          <p:cNvSpPr txBox="1"/>
          <p:nvPr/>
        </p:nvSpPr>
        <p:spPr>
          <a:xfrm>
            <a:off x="2743200" y="1930500"/>
            <a:ext cx="72009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a:solidFill>
                  <a:schemeClr val="lt1"/>
                </a:solidFill>
              </a:rPr>
              <a:t>Diffie-Hellman Algorithm was developed by </a:t>
            </a:r>
            <a:r>
              <a:rPr lang="en-US" sz="2700">
                <a:solidFill>
                  <a:srgbClr val="FFC033"/>
                </a:solidFill>
              </a:rPr>
              <a:t>Whitfield Diffie </a:t>
            </a:r>
            <a:r>
              <a:rPr lang="en-US" sz="2700">
                <a:solidFill>
                  <a:schemeClr val="lt1"/>
                </a:solidFill>
              </a:rPr>
              <a:t>and </a:t>
            </a:r>
            <a:r>
              <a:rPr lang="en-US" sz="2700">
                <a:solidFill>
                  <a:srgbClr val="FFC033"/>
                </a:solidFill>
              </a:rPr>
              <a:t>Martin Hellman</a:t>
            </a:r>
            <a:r>
              <a:rPr lang="en-US" sz="2700">
                <a:solidFill>
                  <a:schemeClr val="lt1"/>
                </a:solidFill>
              </a:rPr>
              <a:t> in 1976.</a:t>
            </a:r>
            <a:endParaRPr sz="2700">
              <a:solidFill>
                <a:schemeClr val="lt1"/>
              </a:solidFill>
            </a:endParaRPr>
          </a:p>
        </p:txBody>
      </p:sp>
      <p:sp>
        <p:nvSpPr>
          <p:cNvPr id="385" name="Google Shape;385;p34"/>
          <p:cNvSpPr txBox="1"/>
          <p:nvPr/>
        </p:nvSpPr>
        <p:spPr>
          <a:xfrm>
            <a:off x="13566158" y="2936400"/>
            <a:ext cx="1104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rPr>
              <a:t>Diffie</a:t>
            </a:r>
            <a:endParaRPr sz="2000">
              <a:solidFill>
                <a:schemeClr val="lt1"/>
              </a:solidFill>
            </a:endParaRPr>
          </a:p>
        </p:txBody>
      </p:sp>
      <p:sp>
        <p:nvSpPr>
          <p:cNvPr id="386" name="Google Shape;386;p34"/>
          <p:cNvSpPr txBox="1"/>
          <p:nvPr/>
        </p:nvSpPr>
        <p:spPr>
          <a:xfrm>
            <a:off x="16247423" y="2936400"/>
            <a:ext cx="1403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rPr>
              <a:t>Hellman</a:t>
            </a:r>
            <a:endParaRPr sz="2000">
              <a:solidFill>
                <a:schemeClr val="lt1"/>
              </a:solidFill>
            </a:endParaRPr>
          </a:p>
        </p:txBody>
      </p:sp>
      <p:sp>
        <p:nvSpPr>
          <p:cNvPr id="387" name="Google Shape;387;p34"/>
          <p:cNvSpPr/>
          <p:nvPr/>
        </p:nvSpPr>
        <p:spPr>
          <a:xfrm>
            <a:off x="2264100" y="2074081"/>
            <a:ext cx="300000" cy="3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a:off x="7831450" y="5036369"/>
            <a:ext cx="300000" cy="3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txBox="1"/>
          <p:nvPr/>
        </p:nvSpPr>
        <p:spPr>
          <a:xfrm>
            <a:off x="8302950" y="4895850"/>
            <a:ext cx="9429600" cy="3945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700"/>
              </a:spcBef>
              <a:spcAft>
                <a:spcPts val="0"/>
              </a:spcAft>
              <a:buClr>
                <a:schemeClr val="dk1"/>
              </a:buClr>
              <a:buSzPts val="1100"/>
              <a:buFont typeface="Arial"/>
              <a:buNone/>
            </a:pPr>
            <a:r>
              <a:rPr lang="en-US" sz="2700">
                <a:solidFill>
                  <a:schemeClr val="lt1"/>
                </a:solidFill>
              </a:rPr>
              <a:t>Asymmetric Encryption of data requires transfer of cryptographic private key. The most challenging part in this type of encryption is the transfer of the encryption key from sender to receiver without anyone intercepting this key in between. This transfer or rather generation on same cryptographic keys at both sides secretively was made possible by the </a:t>
            </a:r>
            <a:r>
              <a:rPr lang="en-US" sz="2700" b="1">
                <a:solidFill>
                  <a:srgbClr val="FFC033"/>
                </a:solidFill>
              </a:rPr>
              <a:t>Diffie-Hellman algorithm.</a:t>
            </a:r>
            <a:endParaRPr sz="2700" b="1">
              <a:solidFill>
                <a:srgbClr val="FFC033"/>
              </a:solidFill>
            </a:endParaRPr>
          </a:p>
          <a:p>
            <a:pPr marL="0" lvl="0" indent="0" algn="l" rtl="0">
              <a:spcBef>
                <a:spcPts val="0"/>
              </a:spcBef>
              <a:spcAft>
                <a:spcPts val="0"/>
              </a:spcAft>
              <a:buNone/>
            </a:pPr>
            <a:endParaRPr sz="2700">
              <a:solidFill>
                <a:schemeClr val="lt1"/>
              </a:solidFill>
            </a:endParaRPr>
          </a:p>
        </p:txBody>
      </p:sp>
      <p:sp>
        <p:nvSpPr>
          <p:cNvPr id="390" name="Google Shape;390;p34"/>
          <p:cNvSpPr txBox="1"/>
          <p:nvPr/>
        </p:nvSpPr>
        <p:spPr>
          <a:xfrm>
            <a:off x="1633069" y="5091138"/>
            <a:ext cx="5705700" cy="22197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7200">
                <a:solidFill>
                  <a:srgbClr val="FFFFFF"/>
                </a:solidFill>
              </a:rPr>
              <a:t>Why</a:t>
            </a:r>
            <a:r>
              <a:rPr lang="en-US" sz="7200" b="0" i="0" u="none" strike="noStrike" cap="none">
                <a:solidFill>
                  <a:srgbClr val="FFFFFF"/>
                </a:solidFill>
                <a:latin typeface="Arial"/>
                <a:ea typeface="Arial"/>
                <a:cs typeface="Arial"/>
                <a:sym typeface="Arial"/>
              </a:rPr>
              <a:t> </a:t>
            </a:r>
            <a:r>
              <a:rPr lang="en-US" sz="6500">
                <a:solidFill>
                  <a:srgbClr val="FFC033"/>
                </a:solidFill>
              </a:rPr>
              <a:t>Diffie-Hellman?</a:t>
            </a:r>
            <a:endParaRPr sz="1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394"/>
        <p:cNvGrpSpPr/>
        <p:nvPr/>
      </p:nvGrpSpPr>
      <p:grpSpPr>
        <a:xfrm>
          <a:off x="0" y="0"/>
          <a:ext cx="0" cy="0"/>
          <a:chOff x="0" y="0"/>
          <a:chExt cx="0" cy="0"/>
        </a:xfrm>
      </p:grpSpPr>
      <p:grpSp>
        <p:nvGrpSpPr>
          <p:cNvPr id="395" name="Google Shape;395;p35"/>
          <p:cNvGrpSpPr/>
          <p:nvPr/>
        </p:nvGrpSpPr>
        <p:grpSpPr>
          <a:xfrm>
            <a:off x="1028700" y="5460868"/>
            <a:ext cx="112050" cy="5810400"/>
            <a:chOff x="0" y="0"/>
            <a:chExt cx="149400" cy="7747200"/>
          </a:xfrm>
        </p:grpSpPr>
        <p:sp>
          <p:nvSpPr>
            <p:cNvPr id="396" name="Google Shape;396;p35"/>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35"/>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23</a:t>
            </a:r>
            <a:endParaRPr/>
          </a:p>
        </p:txBody>
      </p:sp>
      <p:sp>
        <p:nvSpPr>
          <p:cNvPr id="399" name="Google Shape;399;p35"/>
          <p:cNvSpPr txBox="1"/>
          <p:nvPr/>
        </p:nvSpPr>
        <p:spPr>
          <a:xfrm>
            <a:off x="-3626650" y="604850"/>
            <a:ext cx="7415100" cy="431100"/>
          </a:xfrm>
          <a:prstGeom prst="rect">
            <a:avLst/>
          </a:prstGeom>
          <a:noFill/>
          <a:ln>
            <a:noFill/>
          </a:ln>
        </p:spPr>
        <p:txBody>
          <a:bodyPr spcFirstLastPara="1" wrap="square" lIns="0" tIns="0" rIns="0" bIns="0" anchor="t" anchorCtr="0">
            <a:spAutoFit/>
          </a:bodyPr>
          <a:lstStyle/>
          <a:p>
            <a:pPr marL="1645920" marR="0" lvl="0" indent="0" algn="r" rtl="0">
              <a:lnSpc>
                <a:spcPct val="140000"/>
              </a:lnSpc>
              <a:spcBef>
                <a:spcPts val="0"/>
              </a:spcBef>
              <a:spcAft>
                <a:spcPts val="0"/>
              </a:spcAft>
              <a:buNone/>
            </a:pPr>
            <a:r>
              <a:rPr lang="en-US" sz="2800" b="1">
                <a:solidFill>
                  <a:srgbClr val="FFFFFF"/>
                </a:solidFill>
              </a:rPr>
              <a:t> Diffie-Hellman</a:t>
            </a:r>
            <a:endParaRPr sz="2400" b="1"/>
          </a:p>
        </p:txBody>
      </p:sp>
      <p:sp>
        <p:nvSpPr>
          <p:cNvPr id="400" name="Google Shape;400;p35"/>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txBox="1"/>
          <p:nvPr/>
        </p:nvSpPr>
        <p:spPr>
          <a:xfrm>
            <a:off x="1633069" y="5091138"/>
            <a:ext cx="5705700" cy="22197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7200">
                <a:solidFill>
                  <a:srgbClr val="FFFFFF"/>
                </a:solidFill>
              </a:rPr>
              <a:t>How is it in</a:t>
            </a:r>
            <a:r>
              <a:rPr lang="en-US" sz="7200" b="0" i="0" u="none" strike="noStrike" cap="none">
                <a:solidFill>
                  <a:srgbClr val="FFFFFF"/>
                </a:solidFill>
                <a:latin typeface="Arial"/>
                <a:ea typeface="Arial"/>
                <a:cs typeface="Arial"/>
                <a:sym typeface="Arial"/>
              </a:rPr>
              <a:t> </a:t>
            </a:r>
            <a:r>
              <a:rPr lang="en-US" sz="6500">
                <a:solidFill>
                  <a:srgbClr val="FFC033"/>
                </a:solidFill>
              </a:rPr>
              <a:t>Diffie-Hellman?</a:t>
            </a:r>
            <a:endParaRPr sz="100"/>
          </a:p>
        </p:txBody>
      </p:sp>
      <p:sp>
        <p:nvSpPr>
          <p:cNvPr id="402" name="Google Shape;402;p35"/>
          <p:cNvSpPr txBox="1"/>
          <p:nvPr/>
        </p:nvSpPr>
        <p:spPr>
          <a:xfrm>
            <a:off x="6964750" y="222050"/>
            <a:ext cx="2641800" cy="523200"/>
          </a:xfrm>
          <a:prstGeom prst="rect">
            <a:avLst/>
          </a:prstGeom>
          <a:solidFill>
            <a:srgbClr val="9999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lt1"/>
                </a:solidFill>
              </a:rPr>
              <a:t>Discrete Logarithm</a:t>
            </a:r>
            <a:endParaRPr sz="2200">
              <a:solidFill>
                <a:schemeClr val="lt1"/>
              </a:solidFill>
            </a:endParaRPr>
          </a:p>
        </p:txBody>
      </p:sp>
      <p:grpSp>
        <p:nvGrpSpPr>
          <p:cNvPr id="403" name="Google Shape;403;p35"/>
          <p:cNvGrpSpPr/>
          <p:nvPr/>
        </p:nvGrpSpPr>
        <p:grpSpPr>
          <a:xfrm>
            <a:off x="6806783" y="1945925"/>
            <a:ext cx="3562169" cy="677155"/>
            <a:chOff x="10407075" y="2901975"/>
            <a:chExt cx="3782700" cy="741600"/>
          </a:xfrm>
        </p:grpSpPr>
        <p:sp>
          <p:nvSpPr>
            <p:cNvPr id="404" name="Google Shape;404;p35"/>
            <p:cNvSpPr txBox="1"/>
            <p:nvPr/>
          </p:nvSpPr>
          <p:spPr>
            <a:xfrm>
              <a:off x="10407075" y="2901975"/>
              <a:ext cx="3782700" cy="74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700" b="1">
                  <a:solidFill>
                    <a:schemeClr val="lt1"/>
                  </a:solidFill>
                  <a:latin typeface="Times New Roman"/>
                  <a:ea typeface="Times New Roman"/>
                  <a:cs typeface="Times New Roman"/>
                  <a:sym typeface="Times New Roman"/>
                </a:rPr>
                <a:t>(</a:t>
              </a:r>
              <a:r>
                <a:rPr lang="en-US" sz="2700" b="1">
                  <a:solidFill>
                    <a:schemeClr val="lt1"/>
                  </a:solidFill>
                </a:rPr>
                <a:t>3</a:t>
              </a:r>
              <a:r>
                <a:rPr lang="en-US" sz="2700" b="1">
                  <a:solidFill>
                    <a:schemeClr val="lt1"/>
                  </a:solidFill>
                  <a:latin typeface="Times New Roman"/>
                  <a:ea typeface="Times New Roman"/>
                  <a:cs typeface="Times New Roman"/>
                  <a:sym typeface="Times New Roman"/>
                </a:rPr>
                <a:t>)</a:t>
              </a:r>
              <a:r>
                <a:rPr lang="en-US" sz="2700" b="1" baseline="30000">
                  <a:solidFill>
                    <a:schemeClr val="lt1"/>
                  </a:solidFill>
                </a:rPr>
                <a:t>2  </a:t>
              </a:r>
              <a:r>
                <a:rPr lang="en-US" sz="2700">
                  <a:solidFill>
                    <a:schemeClr val="lt1"/>
                  </a:solidFill>
                </a:rPr>
                <a:t>mod</a:t>
              </a:r>
              <a:r>
                <a:rPr lang="en-US" sz="2700" b="1">
                  <a:solidFill>
                    <a:schemeClr val="lt1"/>
                  </a:solidFill>
                </a:rPr>
                <a:t> 17        9      </a:t>
              </a:r>
              <a:r>
                <a:rPr lang="en-US" sz="3200" b="1">
                  <a:solidFill>
                    <a:schemeClr val="lt1"/>
                  </a:solidFill>
                </a:rPr>
                <a:t> </a:t>
              </a:r>
              <a:r>
                <a:rPr lang="en-US" sz="3200" b="1">
                  <a:solidFill>
                    <a:schemeClr val="dk2"/>
                  </a:solidFill>
                </a:rPr>
                <a:t> </a:t>
              </a:r>
              <a:endParaRPr/>
            </a:p>
          </p:txBody>
        </p:sp>
        <p:cxnSp>
          <p:nvCxnSpPr>
            <p:cNvPr id="405" name="Google Shape;405;p35"/>
            <p:cNvCxnSpPr/>
            <p:nvPr/>
          </p:nvCxnSpPr>
          <p:spPr>
            <a:xfrm>
              <a:off x="12551795" y="3406298"/>
              <a:ext cx="420300" cy="0"/>
            </a:xfrm>
            <a:prstGeom prst="straightConnector1">
              <a:avLst/>
            </a:prstGeom>
            <a:noFill/>
            <a:ln w="28575" cap="flat" cmpd="sng">
              <a:solidFill>
                <a:schemeClr val="lt1"/>
              </a:solidFill>
              <a:prstDash val="solid"/>
              <a:round/>
              <a:headEnd type="none" w="med" len="med"/>
              <a:tailEnd type="none" w="med" len="med"/>
            </a:ln>
          </p:spPr>
        </p:cxnSp>
        <p:cxnSp>
          <p:nvCxnSpPr>
            <p:cNvPr id="406" name="Google Shape;406;p35"/>
            <p:cNvCxnSpPr/>
            <p:nvPr/>
          </p:nvCxnSpPr>
          <p:spPr>
            <a:xfrm>
              <a:off x="12551795" y="3312911"/>
              <a:ext cx="420300" cy="0"/>
            </a:xfrm>
            <a:prstGeom prst="straightConnector1">
              <a:avLst/>
            </a:prstGeom>
            <a:noFill/>
            <a:ln w="28575" cap="flat" cmpd="sng">
              <a:solidFill>
                <a:schemeClr val="lt1"/>
              </a:solidFill>
              <a:prstDash val="solid"/>
              <a:round/>
              <a:headEnd type="none" w="med" len="med"/>
              <a:tailEnd type="none" w="med" len="med"/>
            </a:ln>
          </p:spPr>
        </p:cxnSp>
        <p:cxnSp>
          <p:nvCxnSpPr>
            <p:cNvPr id="407" name="Google Shape;407;p35"/>
            <p:cNvCxnSpPr/>
            <p:nvPr/>
          </p:nvCxnSpPr>
          <p:spPr>
            <a:xfrm>
              <a:off x="12551795" y="3218468"/>
              <a:ext cx="420300" cy="0"/>
            </a:xfrm>
            <a:prstGeom prst="straightConnector1">
              <a:avLst/>
            </a:prstGeom>
            <a:noFill/>
            <a:ln w="28575" cap="flat" cmpd="sng">
              <a:solidFill>
                <a:schemeClr val="lt1"/>
              </a:solidFill>
              <a:prstDash val="solid"/>
              <a:round/>
              <a:headEnd type="none" w="med" len="med"/>
              <a:tailEnd type="none" w="med" len="med"/>
            </a:ln>
          </p:spPr>
        </p:cxnSp>
      </p:grpSp>
      <p:cxnSp>
        <p:nvCxnSpPr>
          <p:cNvPr id="408" name="Google Shape;408;p35"/>
          <p:cNvCxnSpPr/>
          <p:nvPr/>
        </p:nvCxnSpPr>
        <p:spPr>
          <a:xfrm>
            <a:off x="6580229" y="1946002"/>
            <a:ext cx="3976500" cy="0"/>
          </a:xfrm>
          <a:prstGeom prst="straightConnector1">
            <a:avLst/>
          </a:prstGeom>
          <a:noFill/>
          <a:ln w="38100" cap="flat" cmpd="sng">
            <a:solidFill>
              <a:schemeClr val="lt1"/>
            </a:solidFill>
            <a:prstDash val="solid"/>
            <a:round/>
            <a:headEnd type="none" w="med" len="med"/>
            <a:tailEnd type="triangle" w="med" len="med"/>
          </a:ln>
        </p:spPr>
      </p:cxnSp>
      <p:sp>
        <p:nvSpPr>
          <p:cNvPr id="409" name="Google Shape;409;p35"/>
          <p:cNvSpPr txBox="1"/>
          <p:nvPr/>
        </p:nvSpPr>
        <p:spPr>
          <a:xfrm>
            <a:off x="7805234" y="1340325"/>
            <a:ext cx="961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lt1"/>
                </a:solidFill>
              </a:rPr>
              <a:t>Easy</a:t>
            </a:r>
            <a:endParaRPr sz="2200">
              <a:solidFill>
                <a:schemeClr val="lt1"/>
              </a:solidFill>
            </a:endParaRPr>
          </a:p>
        </p:txBody>
      </p:sp>
      <p:sp>
        <p:nvSpPr>
          <p:cNvPr id="410" name="Google Shape;410;p35"/>
          <p:cNvSpPr txBox="1"/>
          <p:nvPr/>
        </p:nvSpPr>
        <p:spPr>
          <a:xfrm>
            <a:off x="7652834" y="3729752"/>
            <a:ext cx="1224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FF0000"/>
                </a:solidFill>
              </a:rPr>
              <a:t>Difficult</a:t>
            </a:r>
            <a:endParaRPr sz="2200" b="1">
              <a:solidFill>
                <a:srgbClr val="FF0000"/>
              </a:solidFill>
            </a:endParaRPr>
          </a:p>
        </p:txBody>
      </p:sp>
      <p:cxnSp>
        <p:nvCxnSpPr>
          <p:cNvPr id="411" name="Google Shape;411;p35"/>
          <p:cNvCxnSpPr/>
          <p:nvPr/>
        </p:nvCxnSpPr>
        <p:spPr>
          <a:xfrm rot="10800000">
            <a:off x="6401075" y="3596800"/>
            <a:ext cx="4334700" cy="0"/>
          </a:xfrm>
          <a:prstGeom prst="straightConnector1">
            <a:avLst/>
          </a:prstGeom>
          <a:noFill/>
          <a:ln w="38100" cap="flat" cmpd="sng">
            <a:solidFill>
              <a:schemeClr val="lt1"/>
            </a:solidFill>
            <a:prstDash val="solid"/>
            <a:round/>
            <a:headEnd type="none" w="med" len="med"/>
            <a:tailEnd type="triangle" w="med" len="med"/>
          </a:ln>
        </p:spPr>
      </p:cxnSp>
      <p:grpSp>
        <p:nvGrpSpPr>
          <p:cNvPr id="412" name="Google Shape;412;p35"/>
          <p:cNvGrpSpPr/>
          <p:nvPr/>
        </p:nvGrpSpPr>
        <p:grpSpPr>
          <a:xfrm>
            <a:off x="6787333" y="2775713"/>
            <a:ext cx="3562169" cy="692495"/>
            <a:chOff x="10407075" y="2901975"/>
            <a:chExt cx="3782700" cy="758400"/>
          </a:xfrm>
        </p:grpSpPr>
        <p:sp>
          <p:nvSpPr>
            <p:cNvPr id="413" name="Google Shape;413;p35"/>
            <p:cNvSpPr txBox="1"/>
            <p:nvPr/>
          </p:nvSpPr>
          <p:spPr>
            <a:xfrm>
              <a:off x="10407075" y="2901975"/>
              <a:ext cx="3782700" cy="75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700" b="1">
                  <a:solidFill>
                    <a:schemeClr val="lt1"/>
                  </a:solidFill>
                  <a:latin typeface="Times New Roman"/>
                  <a:ea typeface="Times New Roman"/>
                  <a:cs typeface="Times New Roman"/>
                  <a:sym typeface="Times New Roman"/>
                </a:rPr>
                <a:t>(</a:t>
              </a:r>
              <a:r>
                <a:rPr lang="en-US" sz="2700" b="1">
                  <a:solidFill>
                    <a:schemeClr val="lt1"/>
                  </a:solidFill>
                </a:rPr>
                <a:t>3</a:t>
              </a:r>
              <a:r>
                <a:rPr lang="en-US" sz="2700" b="1">
                  <a:solidFill>
                    <a:schemeClr val="lt1"/>
                  </a:solidFill>
                  <a:latin typeface="Times New Roman"/>
                  <a:ea typeface="Times New Roman"/>
                  <a:cs typeface="Times New Roman"/>
                  <a:sym typeface="Times New Roman"/>
                </a:rPr>
                <a:t>)</a:t>
              </a:r>
              <a:r>
                <a:rPr lang="en-US" sz="3300" b="1" baseline="30000">
                  <a:solidFill>
                    <a:srgbClr val="FF0000"/>
                  </a:solidFill>
                </a:rPr>
                <a:t>?</a:t>
              </a:r>
              <a:r>
                <a:rPr lang="en-US" sz="2700" b="1" baseline="30000">
                  <a:solidFill>
                    <a:schemeClr val="lt1"/>
                  </a:solidFill>
                </a:rPr>
                <a:t>  </a:t>
              </a:r>
              <a:r>
                <a:rPr lang="en-US" sz="2700">
                  <a:solidFill>
                    <a:schemeClr val="lt1"/>
                  </a:solidFill>
                </a:rPr>
                <a:t>mod</a:t>
              </a:r>
              <a:r>
                <a:rPr lang="en-US" sz="2700" b="1">
                  <a:solidFill>
                    <a:schemeClr val="lt1"/>
                  </a:solidFill>
                </a:rPr>
                <a:t> 17        9      </a:t>
              </a:r>
              <a:r>
                <a:rPr lang="en-US" sz="3200" b="1">
                  <a:solidFill>
                    <a:schemeClr val="lt1"/>
                  </a:solidFill>
                </a:rPr>
                <a:t> </a:t>
              </a:r>
              <a:r>
                <a:rPr lang="en-US" sz="3200" b="1">
                  <a:solidFill>
                    <a:schemeClr val="dk2"/>
                  </a:solidFill>
                </a:rPr>
                <a:t> </a:t>
              </a:r>
              <a:endParaRPr/>
            </a:p>
          </p:txBody>
        </p:sp>
        <p:cxnSp>
          <p:nvCxnSpPr>
            <p:cNvPr id="414" name="Google Shape;414;p35"/>
            <p:cNvCxnSpPr/>
            <p:nvPr/>
          </p:nvCxnSpPr>
          <p:spPr>
            <a:xfrm>
              <a:off x="12551795" y="3406298"/>
              <a:ext cx="420300" cy="0"/>
            </a:xfrm>
            <a:prstGeom prst="straightConnector1">
              <a:avLst/>
            </a:prstGeom>
            <a:noFill/>
            <a:ln w="28575" cap="flat" cmpd="sng">
              <a:solidFill>
                <a:schemeClr val="lt1"/>
              </a:solidFill>
              <a:prstDash val="solid"/>
              <a:round/>
              <a:headEnd type="none" w="med" len="med"/>
              <a:tailEnd type="none" w="med" len="med"/>
            </a:ln>
          </p:spPr>
        </p:cxnSp>
        <p:cxnSp>
          <p:nvCxnSpPr>
            <p:cNvPr id="415" name="Google Shape;415;p35"/>
            <p:cNvCxnSpPr/>
            <p:nvPr/>
          </p:nvCxnSpPr>
          <p:spPr>
            <a:xfrm>
              <a:off x="12551795" y="3312911"/>
              <a:ext cx="420300" cy="0"/>
            </a:xfrm>
            <a:prstGeom prst="straightConnector1">
              <a:avLst/>
            </a:prstGeom>
            <a:noFill/>
            <a:ln w="28575" cap="flat" cmpd="sng">
              <a:solidFill>
                <a:schemeClr val="lt1"/>
              </a:solidFill>
              <a:prstDash val="solid"/>
              <a:round/>
              <a:headEnd type="none" w="med" len="med"/>
              <a:tailEnd type="none" w="med" len="med"/>
            </a:ln>
          </p:spPr>
        </p:cxnSp>
        <p:cxnSp>
          <p:nvCxnSpPr>
            <p:cNvPr id="416" name="Google Shape;416;p35"/>
            <p:cNvCxnSpPr/>
            <p:nvPr/>
          </p:nvCxnSpPr>
          <p:spPr>
            <a:xfrm>
              <a:off x="12551795" y="3218468"/>
              <a:ext cx="420300" cy="0"/>
            </a:xfrm>
            <a:prstGeom prst="straightConnector1">
              <a:avLst/>
            </a:prstGeom>
            <a:noFill/>
            <a:ln w="28575" cap="flat" cmpd="sng">
              <a:solidFill>
                <a:schemeClr val="lt1"/>
              </a:solidFill>
              <a:prstDash val="solid"/>
              <a:round/>
              <a:headEnd type="none" w="med" len="med"/>
              <a:tailEnd type="none" w="med" len="med"/>
            </a:ln>
          </p:spPr>
        </p:cxnSp>
      </p:grpSp>
      <p:grpSp>
        <p:nvGrpSpPr>
          <p:cNvPr id="417" name="Google Shape;417;p35"/>
          <p:cNvGrpSpPr/>
          <p:nvPr/>
        </p:nvGrpSpPr>
        <p:grpSpPr>
          <a:xfrm>
            <a:off x="10007264" y="6897000"/>
            <a:ext cx="1649700" cy="1168500"/>
            <a:chOff x="9106189" y="5864000"/>
            <a:chExt cx="1649700" cy="1168500"/>
          </a:xfrm>
        </p:grpSpPr>
        <p:sp>
          <p:nvSpPr>
            <p:cNvPr id="418" name="Google Shape;418;p35"/>
            <p:cNvSpPr/>
            <p:nvPr/>
          </p:nvSpPr>
          <p:spPr>
            <a:xfrm>
              <a:off x="9306325" y="5864000"/>
              <a:ext cx="1224900" cy="10806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19" name="Google Shape;419;p35"/>
            <p:cNvSpPr/>
            <p:nvPr/>
          </p:nvSpPr>
          <p:spPr>
            <a:xfrm>
              <a:off x="9106189" y="6892400"/>
              <a:ext cx="1649700" cy="1401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35"/>
          <p:cNvGrpSpPr/>
          <p:nvPr/>
        </p:nvGrpSpPr>
        <p:grpSpPr>
          <a:xfrm>
            <a:off x="16065714" y="6897000"/>
            <a:ext cx="1649700" cy="1168500"/>
            <a:chOff x="12523314" y="5976375"/>
            <a:chExt cx="1649700" cy="1168500"/>
          </a:xfrm>
        </p:grpSpPr>
        <p:sp>
          <p:nvSpPr>
            <p:cNvPr id="421" name="Google Shape;421;p35"/>
            <p:cNvSpPr/>
            <p:nvPr/>
          </p:nvSpPr>
          <p:spPr>
            <a:xfrm>
              <a:off x="12723450" y="5976375"/>
              <a:ext cx="1224900" cy="10806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22" name="Google Shape;422;p35"/>
            <p:cNvSpPr/>
            <p:nvPr/>
          </p:nvSpPr>
          <p:spPr>
            <a:xfrm>
              <a:off x="12523314" y="7004775"/>
              <a:ext cx="1649700" cy="1401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5"/>
          <p:cNvGrpSpPr/>
          <p:nvPr/>
        </p:nvGrpSpPr>
        <p:grpSpPr>
          <a:xfrm>
            <a:off x="13075989" y="2623075"/>
            <a:ext cx="1649700" cy="1168500"/>
            <a:chOff x="13556314" y="7609775"/>
            <a:chExt cx="1649700" cy="1168500"/>
          </a:xfrm>
        </p:grpSpPr>
        <p:sp>
          <p:nvSpPr>
            <p:cNvPr id="424" name="Google Shape;424;p35"/>
            <p:cNvSpPr/>
            <p:nvPr/>
          </p:nvSpPr>
          <p:spPr>
            <a:xfrm>
              <a:off x="13756450" y="7609775"/>
              <a:ext cx="1224900" cy="10806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25" name="Google Shape;425;p35"/>
            <p:cNvSpPr/>
            <p:nvPr/>
          </p:nvSpPr>
          <p:spPr>
            <a:xfrm>
              <a:off x="13556314" y="8638175"/>
              <a:ext cx="1649700" cy="140100"/>
            </a:xfrm>
            <a:prstGeom prst="roundRect">
              <a:avLst>
                <a:gd name="adj"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35"/>
          <p:cNvSpPr txBox="1"/>
          <p:nvPr/>
        </p:nvSpPr>
        <p:spPr>
          <a:xfrm>
            <a:off x="10471825" y="7124850"/>
            <a:ext cx="720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lt1"/>
                </a:solidFill>
              </a:rPr>
              <a:t>Bob</a:t>
            </a:r>
            <a:endParaRPr sz="2200">
              <a:solidFill>
                <a:schemeClr val="lt1"/>
              </a:solidFill>
            </a:endParaRPr>
          </a:p>
        </p:txBody>
      </p:sp>
      <p:sp>
        <p:nvSpPr>
          <p:cNvPr id="427" name="Google Shape;427;p35"/>
          <p:cNvSpPr txBox="1"/>
          <p:nvPr/>
        </p:nvSpPr>
        <p:spPr>
          <a:xfrm>
            <a:off x="16454075" y="7143450"/>
            <a:ext cx="955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lt1"/>
                </a:solidFill>
              </a:rPr>
              <a:t>Alice</a:t>
            </a:r>
            <a:endParaRPr sz="2200">
              <a:solidFill>
                <a:schemeClr val="lt1"/>
              </a:solidFill>
            </a:endParaRPr>
          </a:p>
        </p:txBody>
      </p:sp>
      <p:sp>
        <p:nvSpPr>
          <p:cNvPr id="428" name="Google Shape;428;p35"/>
          <p:cNvSpPr txBox="1"/>
          <p:nvPr/>
        </p:nvSpPr>
        <p:spPr>
          <a:xfrm>
            <a:off x="13424323" y="2860375"/>
            <a:ext cx="1185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FF0000"/>
                </a:solidFill>
              </a:rPr>
              <a:t>Darth</a:t>
            </a:r>
            <a:endParaRPr sz="2200" b="1">
              <a:solidFill>
                <a:srgbClr val="FF0000"/>
              </a:solidFill>
            </a:endParaRPr>
          </a:p>
        </p:txBody>
      </p:sp>
      <p:sp>
        <p:nvSpPr>
          <p:cNvPr id="429" name="Google Shape;429;p35"/>
          <p:cNvSpPr txBox="1"/>
          <p:nvPr/>
        </p:nvSpPr>
        <p:spPr>
          <a:xfrm>
            <a:off x="10395625" y="6035100"/>
            <a:ext cx="11850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chemeClr val="lt1"/>
                </a:solidFill>
              </a:rPr>
              <a:t>P=17</a:t>
            </a:r>
            <a:endParaRPr sz="2200" b="1">
              <a:solidFill>
                <a:schemeClr val="lt1"/>
              </a:solidFill>
            </a:endParaRPr>
          </a:p>
          <a:p>
            <a:pPr marL="0" lvl="0" indent="0" algn="l" rtl="0">
              <a:spcBef>
                <a:spcPts val="0"/>
              </a:spcBef>
              <a:spcAft>
                <a:spcPts val="0"/>
              </a:spcAft>
              <a:buNone/>
            </a:pPr>
            <a:r>
              <a:rPr lang="en-US" sz="2200" b="1">
                <a:solidFill>
                  <a:schemeClr val="lt1"/>
                </a:solidFill>
              </a:rPr>
              <a:t>G=3</a:t>
            </a:r>
            <a:endParaRPr sz="2200" b="1">
              <a:solidFill>
                <a:schemeClr val="lt1"/>
              </a:solidFill>
            </a:endParaRPr>
          </a:p>
        </p:txBody>
      </p:sp>
      <p:sp>
        <p:nvSpPr>
          <p:cNvPr id="430" name="Google Shape;430;p35"/>
          <p:cNvSpPr txBox="1"/>
          <p:nvPr/>
        </p:nvSpPr>
        <p:spPr>
          <a:xfrm>
            <a:off x="16454075" y="5947325"/>
            <a:ext cx="11850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chemeClr val="lt1"/>
                </a:solidFill>
              </a:rPr>
              <a:t>P=17</a:t>
            </a:r>
            <a:endParaRPr sz="2200" b="1">
              <a:solidFill>
                <a:schemeClr val="lt1"/>
              </a:solidFill>
            </a:endParaRPr>
          </a:p>
          <a:p>
            <a:pPr marL="0" lvl="0" indent="0" algn="l" rtl="0">
              <a:spcBef>
                <a:spcPts val="0"/>
              </a:spcBef>
              <a:spcAft>
                <a:spcPts val="0"/>
              </a:spcAft>
              <a:buNone/>
            </a:pPr>
            <a:r>
              <a:rPr lang="en-US" sz="2200" b="1">
                <a:solidFill>
                  <a:schemeClr val="lt1"/>
                </a:solidFill>
              </a:rPr>
              <a:t>G=3</a:t>
            </a:r>
            <a:endParaRPr sz="2200" b="1">
              <a:solidFill>
                <a:schemeClr val="lt1"/>
              </a:solidFill>
            </a:endParaRPr>
          </a:p>
        </p:txBody>
      </p:sp>
      <p:sp>
        <p:nvSpPr>
          <p:cNvPr id="431" name="Google Shape;431;p35"/>
          <p:cNvSpPr txBox="1"/>
          <p:nvPr/>
        </p:nvSpPr>
        <p:spPr>
          <a:xfrm>
            <a:off x="9606550" y="8241175"/>
            <a:ext cx="25197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lt1"/>
                </a:solidFill>
              </a:rPr>
              <a:t>Private Key= 15</a:t>
            </a:r>
            <a:endParaRPr sz="2200">
              <a:solidFill>
                <a:schemeClr val="lt1"/>
              </a:solidFill>
            </a:endParaRPr>
          </a:p>
        </p:txBody>
      </p:sp>
      <p:sp>
        <p:nvSpPr>
          <p:cNvPr id="432" name="Google Shape;432;p35"/>
          <p:cNvSpPr txBox="1"/>
          <p:nvPr/>
        </p:nvSpPr>
        <p:spPr>
          <a:xfrm>
            <a:off x="15735400" y="8185588"/>
            <a:ext cx="2416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lt1"/>
                </a:solidFill>
              </a:rPr>
              <a:t>Private Key= 13</a:t>
            </a:r>
            <a:endParaRPr sz="2200">
              <a:solidFill>
                <a:schemeClr val="lt1"/>
              </a:solidFill>
            </a:endParaRPr>
          </a:p>
        </p:txBody>
      </p:sp>
      <p:sp>
        <p:nvSpPr>
          <p:cNvPr id="433" name="Google Shape;433;p35"/>
          <p:cNvSpPr txBox="1"/>
          <p:nvPr/>
        </p:nvSpPr>
        <p:spPr>
          <a:xfrm>
            <a:off x="9503350" y="8764375"/>
            <a:ext cx="24165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Clr>
                <a:schemeClr val="dk1"/>
              </a:buClr>
              <a:buSzPts val="1100"/>
              <a:buFont typeface="Arial"/>
              <a:buNone/>
            </a:pPr>
            <a:r>
              <a:rPr lang="en-US" sz="2200" b="1">
                <a:solidFill>
                  <a:schemeClr val="lt1"/>
                </a:solidFill>
                <a:latin typeface="Times New Roman"/>
                <a:ea typeface="Times New Roman"/>
                <a:cs typeface="Times New Roman"/>
                <a:sym typeface="Times New Roman"/>
              </a:rPr>
              <a:t>(</a:t>
            </a:r>
            <a:r>
              <a:rPr lang="en-US" sz="2200" b="1">
                <a:solidFill>
                  <a:schemeClr val="lt1"/>
                </a:solidFill>
              </a:rPr>
              <a:t>3</a:t>
            </a:r>
            <a:r>
              <a:rPr lang="en-US" sz="2200" b="1">
                <a:solidFill>
                  <a:schemeClr val="lt1"/>
                </a:solidFill>
                <a:latin typeface="Times New Roman"/>
                <a:ea typeface="Times New Roman"/>
                <a:cs typeface="Times New Roman"/>
                <a:sym typeface="Times New Roman"/>
              </a:rPr>
              <a:t>)</a:t>
            </a:r>
            <a:r>
              <a:rPr lang="en-US" sz="2200" b="1" baseline="30000">
                <a:solidFill>
                  <a:schemeClr val="lt1"/>
                </a:solidFill>
              </a:rPr>
              <a:t>15  </a:t>
            </a:r>
            <a:r>
              <a:rPr lang="en-US" sz="2200">
                <a:solidFill>
                  <a:schemeClr val="lt1"/>
                </a:solidFill>
              </a:rPr>
              <a:t>mod</a:t>
            </a:r>
            <a:r>
              <a:rPr lang="en-US" sz="2200" b="1">
                <a:solidFill>
                  <a:schemeClr val="lt1"/>
                </a:solidFill>
              </a:rPr>
              <a:t> 17 = </a:t>
            </a:r>
            <a:r>
              <a:rPr lang="en-US" sz="2200" b="1">
                <a:solidFill>
                  <a:schemeClr val="dk2"/>
                </a:solidFill>
              </a:rPr>
              <a:t>6</a:t>
            </a:r>
            <a:endParaRPr sz="1700">
              <a:solidFill>
                <a:schemeClr val="dk2"/>
              </a:solidFill>
            </a:endParaRPr>
          </a:p>
        </p:txBody>
      </p:sp>
      <p:sp>
        <p:nvSpPr>
          <p:cNvPr id="434" name="Google Shape;434;p35"/>
          <p:cNvSpPr txBox="1"/>
          <p:nvPr/>
        </p:nvSpPr>
        <p:spPr>
          <a:xfrm>
            <a:off x="15543250" y="8676475"/>
            <a:ext cx="24165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200" b="1">
                <a:solidFill>
                  <a:schemeClr val="lt1"/>
                </a:solidFill>
                <a:latin typeface="Times New Roman"/>
                <a:ea typeface="Times New Roman"/>
                <a:cs typeface="Times New Roman"/>
                <a:sym typeface="Times New Roman"/>
              </a:rPr>
              <a:t>(</a:t>
            </a:r>
            <a:r>
              <a:rPr lang="en-US" sz="2200" b="1">
                <a:solidFill>
                  <a:schemeClr val="lt1"/>
                </a:solidFill>
              </a:rPr>
              <a:t>3</a:t>
            </a:r>
            <a:r>
              <a:rPr lang="en-US" sz="2200" b="1">
                <a:solidFill>
                  <a:schemeClr val="lt1"/>
                </a:solidFill>
                <a:latin typeface="Times New Roman"/>
                <a:ea typeface="Times New Roman"/>
                <a:cs typeface="Times New Roman"/>
                <a:sym typeface="Times New Roman"/>
              </a:rPr>
              <a:t>)</a:t>
            </a:r>
            <a:r>
              <a:rPr lang="en-US" sz="2200" b="1" baseline="30000">
                <a:solidFill>
                  <a:schemeClr val="lt1"/>
                </a:solidFill>
              </a:rPr>
              <a:t>13  </a:t>
            </a:r>
            <a:r>
              <a:rPr lang="en-US" sz="2200">
                <a:solidFill>
                  <a:schemeClr val="lt1"/>
                </a:solidFill>
              </a:rPr>
              <a:t>mod</a:t>
            </a:r>
            <a:r>
              <a:rPr lang="en-US" sz="2200" b="1">
                <a:solidFill>
                  <a:schemeClr val="lt1"/>
                </a:solidFill>
              </a:rPr>
              <a:t> 17 = </a:t>
            </a:r>
            <a:r>
              <a:rPr lang="en-US" sz="2200" b="1">
                <a:solidFill>
                  <a:schemeClr val="dk2"/>
                </a:solidFill>
              </a:rPr>
              <a:t>12</a:t>
            </a:r>
            <a:endParaRPr sz="1700">
              <a:solidFill>
                <a:schemeClr val="dk2"/>
              </a:solidFill>
            </a:endParaRPr>
          </a:p>
        </p:txBody>
      </p:sp>
      <p:sp>
        <p:nvSpPr>
          <p:cNvPr id="435" name="Google Shape;435;p35"/>
          <p:cNvSpPr txBox="1"/>
          <p:nvPr/>
        </p:nvSpPr>
        <p:spPr>
          <a:xfrm>
            <a:off x="12832250" y="3907375"/>
            <a:ext cx="3768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Clr>
                <a:schemeClr val="dk1"/>
              </a:buClr>
              <a:buSzPts val="1100"/>
              <a:buFont typeface="Arial"/>
              <a:buNone/>
            </a:pPr>
            <a:r>
              <a:rPr lang="en-US" sz="2200" b="1">
                <a:solidFill>
                  <a:schemeClr val="dk2"/>
                </a:solidFill>
              </a:rPr>
              <a:t>6</a:t>
            </a:r>
            <a:endParaRPr>
              <a:latin typeface="Calibri"/>
              <a:ea typeface="Calibri"/>
              <a:cs typeface="Calibri"/>
              <a:sym typeface="Calibri"/>
            </a:endParaRPr>
          </a:p>
        </p:txBody>
      </p:sp>
      <p:sp>
        <p:nvSpPr>
          <p:cNvPr id="436" name="Google Shape;436;p35"/>
          <p:cNvSpPr txBox="1"/>
          <p:nvPr/>
        </p:nvSpPr>
        <p:spPr>
          <a:xfrm>
            <a:off x="15543250" y="7219650"/>
            <a:ext cx="3768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200" b="1">
                <a:solidFill>
                  <a:schemeClr val="dk2"/>
                </a:solidFill>
              </a:rPr>
              <a:t>6</a:t>
            </a:r>
            <a:endParaRPr>
              <a:latin typeface="Calibri"/>
              <a:ea typeface="Calibri"/>
              <a:cs typeface="Calibri"/>
              <a:sym typeface="Calibri"/>
            </a:endParaRPr>
          </a:p>
        </p:txBody>
      </p:sp>
      <p:sp>
        <p:nvSpPr>
          <p:cNvPr id="437" name="Google Shape;437;p35"/>
          <p:cNvSpPr txBox="1"/>
          <p:nvPr/>
        </p:nvSpPr>
        <p:spPr>
          <a:xfrm>
            <a:off x="11708025" y="7219650"/>
            <a:ext cx="5844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200" b="1">
                <a:solidFill>
                  <a:schemeClr val="dk2"/>
                </a:solidFill>
              </a:rPr>
              <a:t>12</a:t>
            </a:r>
            <a:endParaRPr>
              <a:latin typeface="Calibri"/>
              <a:ea typeface="Calibri"/>
              <a:cs typeface="Calibri"/>
              <a:sym typeface="Calibri"/>
            </a:endParaRPr>
          </a:p>
        </p:txBody>
      </p:sp>
      <p:sp>
        <p:nvSpPr>
          <p:cNvPr id="438" name="Google Shape;438;p35"/>
          <p:cNvSpPr txBox="1"/>
          <p:nvPr/>
        </p:nvSpPr>
        <p:spPr>
          <a:xfrm>
            <a:off x="14232525" y="3907375"/>
            <a:ext cx="5844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200" b="1">
                <a:solidFill>
                  <a:schemeClr val="dk2"/>
                </a:solidFill>
              </a:rPr>
              <a:t>12</a:t>
            </a:r>
            <a:endParaRPr>
              <a:latin typeface="Calibri"/>
              <a:ea typeface="Calibri"/>
              <a:cs typeface="Calibri"/>
              <a:sym typeface="Calibri"/>
            </a:endParaRPr>
          </a:p>
        </p:txBody>
      </p:sp>
      <p:sp>
        <p:nvSpPr>
          <p:cNvPr id="439" name="Google Shape;439;p35"/>
          <p:cNvSpPr txBox="1"/>
          <p:nvPr/>
        </p:nvSpPr>
        <p:spPr>
          <a:xfrm>
            <a:off x="9390700" y="9357500"/>
            <a:ext cx="26418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200" b="1">
                <a:solidFill>
                  <a:schemeClr val="lt1"/>
                </a:solidFill>
                <a:latin typeface="Times New Roman"/>
                <a:ea typeface="Times New Roman"/>
                <a:cs typeface="Times New Roman"/>
                <a:sym typeface="Times New Roman"/>
              </a:rPr>
              <a:t>(</a:t>
            </a:r>
            <a:r>
              <a:rPr lang="en-US" sz="2200" b="1">
                <a:solidFill>
                  <a:schemeClr val="dk2"/>
                </a:solidFill>
              </a:rPr>
              <a:t>12</a:t>
            </a:r>
            <a:r>
              <a:rPr lang="en-US" sz="2200" b="1">
                <a:solidFill>
                  <a:schemeClr val="lt1"/>
                </a:solidFill>
                <a:latin typeface="Times New Roman"/>
                <a:ea typeface="Times New Roman"/>
                <a:cs typeface="Times New Roman"/>
                <a:sym typeface="Times New Roman"/>
              </a:rPr>
              <a:t>)</a:t>
            </a:r>
            <a:r>
              <a:rPr lang="en-US" sz="2200" b="1" baseline="30000">
                <a:solidFill>
                  <a:schemeClr val="lt1"/>
                </a:solidFill>
              </a:rPr>
              <a:t>15  </a:t>
            </a:r>
            <a:r>
              <a:rPr lang="en-US" sz="2200">
                <a:solidFill>
                  <a:schemeClr val="lt1"/>
                </a:solidFill>
              </a:rPr>
              <a:t>mod</a:t>
            </a:r>
            <a:r>
              <a:rPr lang="en-US" sz="2200" b="1">
                <a:solidFill>
                  <a:schemeClr val="lt1"/>
                </a:solidFill>
              </a:rPr>
              <a:t> 17 = </a:t>
            </a:r>
            <a:r>
              <a:rPr lang="en-US" sz="2200" b="1">
                <a:solidFill>
                  <a:srgbClr val="FFC033"/>
                </a:solidFill>
              </a:rPr>
              <a:t>10</a:t>
            </a:r>
            <a:endParaRPr sz="1700">
              <a:solidFill>
                <a:srgbClr val="FFC033"/>
              </a:solidFill>
            </a:endParaRPr>
          </a:p>
        </p:txBody>
      </p:sp>
      <p:sp>
        <p:nvSpPr>
          <p:cNvPr id="440" name="Google Shape;440;p35"/>
          <p:cNvSpPr txBox="1"/>
          <p:nvPr/>
        </p:nvSpPr>
        <p:spPr>
          <a:xfrm>
            <a:off x="15546550" y="9287575"/>
            <a:ext cx="26418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200" b="1">
                <a:solidFill>
                  <a:schemeClr val="lt1"/>
                </a:solidFill>
                <a:latin typeface="Times New Roman"/>
                <a:ea typeface="Times New Roman"/>
                <a:cs typeface="Times New Roman"/>
                <a:sym typeface="Times New Roman"/>
              </a:rPr>
              <a:t>(</a:t>
            </a:r>
            <a:r>
              <a:rPr lang="en-US" sz="2200" b="1">
                <a:solidFill>
                  <a:schemeClr val="dk2"/>
                </a:solidFill>
              </a:rPr>
              <a:t>6</a:t>
            </a:r>
            <a:r>
              <a:rPr lang="en-US" sz="2200" b="1">
                <a:solidFill>
                  <a:schemeClr val="lt1"/>
                </a:solidFill>
                <a:latin typeface="Times New Roman"/>
                <a:ea typeface="Times New Roman"/>
                <a:cs typeface="Times New Roman"/>
                <a:sym typeface="Times New Roman"/>
              </a:rPr>
              <a:t>)</a:t>
            </a:r>
            <a:r>
              <a:rPr lang="en-US" sz="2200" b="1" baseline="30000">
                <a:solidFill>
                  <a:schemeClr val="lt1"/>
                </a:solidFill>
              </a:rPr>
              <a:t>13  </a:t>
            </a:r>
            <a:r>
              <a:rPr lang="en-US" sz="2200">
                <a:solidFill>
                  <a:schemeClr val="lt1"/>
                </a:solidFill>
              </a:rPr>
              <a:t>mod</a:t>
            </a:r>
            <a:r>
              <a:rPr lang="en-US" sz="2200" b="1">
                <a:solidFill>
                  <a:schemeClr val="lt1"/>
                </a:solidFill>
              </a:rPr>
              <a:t> 17 = </a:t>
            </a:r>
            <a:r>
              <a:rPr lang="en-US" sz="2200" b="1">
                <a:solidFill>
                  <a:srgbClr val="FFC033"/>
                </a:solidFill>
              </a:rPr>
              <a:t>10</a:t>
            </a:r>
            <a:endParaRPr sz="1700">
              <a:solidFill>
                <a:srgbClr val="FFC033"/>
              </a:solidFill>
            </a:endParaRPr>
          </a:p>
        </p:txBody>
      </p:sp>
      <p:sp>
        <p:nvSpPr>
          <p:cNvPr id="441" name="Google Shape;441;p35"/>
          <p:cNvSpPr txBox="1"/>
          <p:nvPr/>
        </p:nvSpPr>
        <p:spPr>
          <a:xfrm>
            <a:off x="12126275" y="7219650"/>
            <a:ext cx="867900" cy="6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3000" b="1">
                <a:solidFill>
                  <a:srgbClr val="FFC033"/>
                </a:solidFill>
              </a:rPr>
              <a:t>10</a:t>
            </a:r>
            <a:endParaRPr sz="2200">
              <a:solidFill>
                <a:srgbClr val="FFC033"/>
              </a:solidFill>
              <a:latin typeface="Calibri"/>
              <a:ea typeface="Calibri"/>
              <a:cs typeface="Calibri"/>
              <a:sym typeface="Calibri"/>
            </a:endParaRPr>
          </a:p>
        </p:txBody>
      </p:sp>
      <p:sp>
        <p:nvSpPr>
          <p:cNvPr id="442" name="Google Shape;442;p35"/>
          <p:cNvSpPr txBox="1"/>
          <p:nvPr/>
        </p:nvSpPr>
        <p:spPr>
          <a:xfrm>
            <a:off x="15052150" y="7219650"/>
            <a:ext cx="867900" cy="6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3000" b="1">
                <a:solidFill>
                  <a:srgbClr val="FFC033"/>
                </a:solidFill>
              </a:rPr>
              <a:t>10</a:t>
            </a:r>
            <a:endParaRPr sz="2200">
              <a:solidFill>
                <a:srgbClr val="FFC033"/>
              </a:solidFill>
              <a:latin typeface="Calibri"/>
              <a:ea typeface="Calibri"/>
              <a:cs typeface="Calibri"/>
              <a:sym typeface="Calibri"/>
            </a:endParaRPr>
          </a:p>
        </p:txBody>
      </p:sp>
      <p:sp>
        <p:nvSpPr>
          <p:cNvPr id="443" name="Google Shape;443;p35"/>
          <p:cNvSpPr txBox="1"/>
          <p:nvPr/>
        </p:nvSpPr>
        <p:spPr>
          <a:xfrm>
            <a:off x="12808575" y="4430575"/>
            <a:ext cx="24165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200" b="1">
                <a:solidFill>
                  <a:schemeClr val="dk2"/>
                </a:solidFill>
                <a:latin typeface="Times New Roman"/>
                <a:ea typeface="Times New Roman"/>
                <a:cs typeface="Times New Roman"/>
                <a:sym typeface="Times New Roman"/>
              </a:rPr>
              <a:t>(</a:t>
            </a:r>
            <a:r>
              <a:rPr lang="en-US" sz="2200" b="1">
                <a:solidFill>
                  <a:schemeClr val="dk2"/>
                </a:solidFill>
              </a:rPr>
              <a:t>6</a:t>
            </a:r>
            <a:r>
              <a:rPr lang="en-US" sz="2200" b="1">
                <a:solidFill>
                  <a:schemeClr val="dk2"/>
                </a:solidFill>
                <a:latin typeface="Times New Roman"/>
                <a:ea typeface="Times New Roman"/>
                <a:cs typeface="Times New Roman"/>
                <a:sym typeface="Times New Roman"/>
              </a:rPr>
              <a:t>)</a:t>
            </a:r>
            <a:r>
              <a:rPr lang="en-US" sz="2200" b="1" baseline="30000">
                <a:solidFill>
                  <a:schemeClr val="dk2"/>
                </a:solidFill>
              </a:rPr>
              <a:t>12</a:t>
            </a:r>
            <a:r>
              <a:rPr lang="en-US" sz="2200" b="1" baseline="30000">
                <a:solidFill>
                  <a:schemeClr val="lt1"/>
                </a:solidFill>
              </a:rPr>
              <a:t>  </a:t>
            </a:r>
            <a:r>
              <a:rPr lang="en-US" sz="2200">
                <a:solidFill>
                  <a:schemeClr val="lt1"/>
                </a:solidFill>
              </a:rPr>
              <a:t>mod</a:t>
            </a:r>
            <a:r>
              <a:rPr lang="en-US" sz="2200" b="1">
                <a:solidFill>
                  <a:schemeClr val="lt1"/>
                </a:solidFill>
              </a:rPr>
              <a:t> 17 = </a:t>
            </a:r>
            <a:r>
              <a:rPr lang="en-US" sz="2200" b="1">
                <a:solidFill>
                  <a:schemeClr val="dk2"/>
                </a:solidFill>
              </a:rPr>
              <a:t>?</a:t>
            </a:r>
            <a:endParaRPr sz="1700">
              <a:solidFill>
                <a:schemeClr val="dk2"/>
              </a:solidFill>
            </a:endParaRPr>
          </a:p>
        </p:txBody>
      </p:sp>
      <p:sp>
        <p:nvSpPr>
          <p:cNvPr id="444" name="Google Shape;444;p35"/>
          <p:cNvSpPr txBox="1"/>
          <p:nvPr/>
        </p:nvSpPr>
        <p:spPr>
          <a:xfrm>
            <a:off x="12756050" y="5040013"/>
            <a:ext cx="24165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2200" b="1">
                <a:solidFill>
                  <a:schemeClr val="dk2"/>
                </a:solidFill>
                <a:latin typeface="Times New Roman"/>
                <a:ea typeface="Times New Roman"/>
                <a:cs typeface="Times New Roman"/>
                <a:sym typeface="Times New Roman"/>
              </a:rPr>
              <a:t>(</a:t>
            </a:r>
            <a:r>
              <a:rPr lang="en-US" sz="2200" b="1">
                <a:solidFill>
                  <a:schemeClr val="dk2"/>
                </a:solidFill>
              </a:rPr>
              <a:t>12</a:t>
            </a:r>
            <a:r>
              <a:rPr lang="en-US" sz="2200" b="1">
                <a:solidFill>
                  <a:schemeClr val="dk2"/>
                </a:solidFill>
                <a:latin typeface="Times New Roman"/>
                <a:ea typeface="Times New Roman"/>
                <a:cs typeface="Times New Roman"/>
                <a:sym typeface="Times New Roman"/>
              </a:rPr>
              <a:t>)</a:t>
            </a:r>
            <a:r>
              <a:rPr lang="en-US" sz="2200" b="1" baseline="30000">
                <a:solidFill>
                  <a:schemeClr val="dk2"/>
                </a:solidFill>
              </a:rPr>
              <a:t>6</a:t>
            </a:r>
            <a:r>
              <a:rPr lang="en-US" sz="2200" b="1" baseline="30000">
                <a:solidFill>
                  <a:schemeClr val="lt1"/>
                </a:solidFill>
              </a:rPr>
              <a:t>  </a:t>
            </a:r>
            <a:r>
              <a:rPr lang="en-US" sz="2200">
                <a:solidFill>
                  <a:schemeClr val="lt1"/>
                </a:solidFill>
              </a:rPr>
              <a:t>mod</a:t>
            </a:r>
            <a:r>
              <a:rPr lang="en-US" sz="2200" b="1">
                <a:solidFill>
                  <a:schemeClr val="lt1"/>
                </a:solidFill>
              </a:rPr>
              <a:t> 17 = </a:t>
            </a:r>
            <a:r>
              <a:rPr lang="en-US" sz="2200" b="1">
                <a:solidFill>
                  <a:schemeClr val="dk2"/>
                </a:solidFill>
              </a:rPr>
              <a:t>?</a:t>
            </a:r>
            <a:endParaRPr sz="1700">
              <a:solidFill>
                <a:schemeClr val="dk2"/>
              </a:solidFill>
            </a:endParaRPr>
          </a:p>
        </p:txBody>
      </p:sp>
      <p:sp>
        <p:nvSpPr>
          <p:cNvPr id="445" name="Google Shape;445;p35"/>
          <p:cNvSpPr/>
          <p:nvPr/>
        </p:nvSpPr>
        <p:spPr>
          <a:xfrm>
            <a:off x="5828688" y="104525"/>
            <a:ext cx="5250600" cy="45864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 calcmode="lin" valueType="num">
                                      <p:cBhvr additive="base">
                                        <p:cTn id="7" dur="1000"/>
                                        <p:tgtEl>
                                          <p:spTgt spid="435"/>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436"/>
                                        </p:tgtEl>
                                        <p:attrNameLst>
                                          <p:attrName>style.visibility</p:attrName>
                                        </p:attrNameLst>
                                      </p:cBhvr>
                                      <p:to>
                                        <p:strVal val="visible"/>
                                      </p:to>
                                    </p:set>
                                    <p:anim calcmode="lin" valueType="num">
                                      <p:cBhvr additive="base">
                                        <p:cTn id="10" dur="1000"/>
                                        <p:tgtEl>
                                          <p:spTgt spid="436"/>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38"/>
                                        </p:tgtEl>
                                        <p:attrNameLst>
                                          <p:attrName>style.visibility</p:attrName>
                                        </p:attrNameLst>
                                      </p:cBhvr>
                                      <p:to>
                                        <p:strVal val="visible"/>
                                      </p:to>
                                    </p:set>
                                    <p:anim calcmode="lin" valueType="num">
                                      <p:cBhvr additive="base">
                                        <p:cTn id="15" dur="1000"/>
                                        <p:tgtEl>
                                          <p:spTgt spid="438"/>
                                        </p:tgtEl>
                                        <p:attrNameLst>
                                          <p:attrName>ppt_y</p:attrName>
                                        </p:attrNameLst>
                                      </p:cBhvr>
                                      <p:tavLst>
                                        <p:tav tm="0">
                                          <p:val>
                                            <p:strVal val="#ppt_y+1"/>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437"/>
                                        </p:tgtEl>
                                        <p:attrNameLst>
                                          <p:attrName>style.visibility</p:attrName>
                                        </p:attrNameLst>
                                      </p:cBhvr>
                                      <p:to>
                                        <p:strVal val="visible"/>
                                      </p:to>
                                    </p:set>
                                    <p:anim calcmode="lin" valueType="num">
                                      <p:cBhvr additive="base">
                                        <p:cTn id="18" dur="1000"/>
                                        <p:tgtEl>
                                          <p:spTgt spid="437"/>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437"/>
                                        </p:tgtEl>
                                      </p:cBhvr>
                                    </p:animEffect>
                                    <p:set>
                                      <p:cBhvr>
                                        <p:cTn id="23" dur="1" fill="hold">
                                          <p:stCondLst>
                                            <p:cond delay="1000"/>
                                          </p:stCondLst>
                                        </p:cTn>
                                        <p:tgtEl>
                                          <p:spTgt spid="437"/>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1000"/>
                                        <p:tgtEl>
                                          <p:spTgt spid="436"/>
                                        </p:tgtEl>
                                      </p:cBhvr>
                                    </p:animEffect>
                                    <p:set>
                                      <p:cBhvr>
                                        <p:cTn id="26" dur="1" fill="hold">
                                          <p:stCondLst>
                                            <p:cond delay="1000"/>
                                          </p:stCondLst>
                                        </p:cTn>
                                        <p:tgtEl>
                                          <p:spTgt spid="43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42"/>
                                        </p:tgtEl>
                                        <p:attrNameLst>
                                          <p:attrName>style.visibility</p:attrName>
                                        </p:attrNameLst>
                                      </p:cBhvr>
                                      <p:to>
                                        <p:strVal val="visible"/>
                                      </p:to>
                                    </p:set>
                                    <p:animEffect transition="in" filter="fade">
                                      <p:cBhvr>
                                        <p:cTn id="31" dur="1000"/>
                                        <p:tgtEl>
                                          <p:spTgt spid="442"/>
                                        </p:tgtEl>
                                      </p:cBhvr>
                                    </p:animEffect>
                                  </p:childTnLst>
                                </p:cTn>
                              </p:par>
                              <p:par>
                                <p:cTn id="32" presetID="10" presetClass="entr" presetSubtype="0" fill="hold" nodeType="withEffect">
                                  <p:stCondLst>
                                    <p:cond delay="0"/>
                                  </p:stCondLst>
                                  <p:childTnLst>
                                    <p:set>
                                      <p:cBhvr>
                                        <p:cTn id="33" dur="1" fill="hold">
                                          <p:stCondLst>
                                            <p:cond delay="0"/>
                                          </p:stCondLst>
                                        </p:cTn>
                                        <p:tgtEl>
                                          <p:spTgt spid="441"/>
                                        </p:tgtEl>
                                        <p:attrNameLst>
                                          <p:attrName>style.visibility</p:attrName>
                                        </p:attrNameLst>
                                      </p:cBhvr>
                                      <p:to>
                                        <p:strVal val="visible"/>
                                      </p:to>
                                    </p:set>
                                    <p:animEffect transition="in" filter="fade">
                                      <p:cBhvr>
                                        <p:cTn id="34" dur="1000"/>
                                        <p:tgtEl>
                                          <p:spTgt spid="44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43"/>
                                        </p:tgtEl>
                                        <p:attrNameLst>
                                          <p:attrName>style.visibility</p:attrName>
                                        </p:attrNameLst>
                                      </p:cBhvr>
                                      <p:to>
                                        <p:strVal val="visible"/>
                                      </p:to>
                                    </p:set>
                                    <p:animEffect transition="in" filter="fade">
                                      <p:cBhvr>
                                        <p:cTn id="39" dur="1000"/>
                                        <p:tgtEl>
                                          <p:spTgt spid="443"/>
                                        </p:tgtEl>
                                      </p:cBhvr>
                                    </p:animEffect>
                                  </p:childTnLst>
                                </p:cTn>
                              </p:par>
                              <p:par>
                                <p:cTn id="40" presetID="10" presetClass="entr" presetSubtype="0" fill="hold" nodeType="withEffect">
                                  <p:stCondLst>
                                    <p:cond delay="0"/>
                                  </p:stCondLst>
                                  <p:childTnLst>
                                    <p:set>
                                      <p:cBhvr>
                                        <p:cTn id="41" dur="1" fill="hold">
                                          <p:stCondLst>
                                            <p:cond delay="0"/>
                                          </p:stCondLst>
                                        </p:cTn>
                                        <p:tgtEl>
                                          <p:spTgt spid="444"/>
                                        </p:tgtEl>
                                        <p:attrNameLst>
                                          <p:attrName>style.visibility</p:attrName>
                                        </p:attrNameLst>
                                      </p:cBhvr>
                                      <p:to>
                                        <p:strVal val="visible"/>
                                      </p:to>
                                    </p:set>
                                    <p:animEffect transition="in" filter="fade">
                                      <p:cBhvr>
                                        <p:cTn id="42" dur="1000"/>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449"/>
        <p:cNvGrpSpPr/>
        <p:nvPr/>
      </p:nvGrpSpPr>
      <p:grpSpPr>
        <a:xfrm>
          <a:off x="0" y="0"/>
          <a:ext cx="0" cy="0"/>
          <a:chOff x="0" y="0"/>
          <a:chExt cx="0" cy="0"/>
        </a:xfrm>
      </p:grpSpPr>
      <p:sp>
        <p:nvSpPr>
          <p:cNvPr id="450" name="Google Shape;450;p36"/>
          <p:cNvSpPr/>
          <p:nvPr/>
        </p:nvSpPr>
        <p:spPr>
          <a:xfrm>
            <a:off x="5392100" y="1221575"/>
            <a:ext cx="15122400" cy="906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 name="Google Shape;451;p36"/>
          <p:cNvCxnSpPr/>
          <p:nvPr/>
        </p:nvCxnSpPr>
        <p:spPr>
          <a:xfrm>
            <a:off x="3107550" y="4948775"/>
            <a:ext cx="0" cy="2593200"/>
          </a:xfrm>
          <a:prstGeom prst="straightConnector1">
            <a:avLst/>
          </a:prstGeom>
          <a:noFill/>
          <a:ln w="28575" cap="flat" cmpd="sng">
            <a:solidFill>
              <a:schemeClr val="lt1"/>
            </a:solidFill>
            <a:prstDash val="solid"/>
            <a:round/>
            <a:headEnd type="none" w="med" len="med"/>
            <a:tailEnd type="none" w="med" len="med"/>
          </a:ln>
        </p:spPr>
      </p:cxnSp>
      <p:grpSp>
        <p:nvGrpSpPr>
          <p:cNvPr id="452" name="Google Shape;452;p36"/>
          <p:cNvGrpSpPr/>
          <p:nvPr/>
        </p:nvGrpSpPr>
        <p:grpSpPr>
          <a:xfrm>
            <a:off x="1028700" y="5460868"/>
            <a:ext cx="112078" cy="5810374"/>
            <a:chOff x="0" y="0"/>
            <a:chExt cx="149437" cy="7747165"/>
          </a:xfrm>
        </p:grpSpPr>
        <p:sp>
          <p:nvSpPr>
            <p:cNvPr id="453" name="Google Shape;453;p36"/>
            <p:cNvSpPr/>
            <p:nvPr/>
          </p:nvSpPr>
          <p:spPr>
            <a:xfrm>
              <a:off x="0" y="0"/>
              <a:ext cx="149437" cy="228056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60248" y="0"/>
              <a:ext cx="28940" cy="7747165"/>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36"/>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24</a:t>
            </a:r>
            <a:endParaRPr/>
          </a:p>
        </p:txBody>
      </p:sp>
      <p:sp>
        <p:nvSpPr>
          <p:cNvPr id="456" name="Google Shape;456;p36"/>
          <p:cNvSpPr txBox="1"/>
          <p:nvPr/>
        </p:nvSpPr>
        <p:spPr>
          <a:xfrm>
            <a:off x="-1264450" y="604850"/>
            <a:ext cx="7415100" cy="431100"/>
          </a:xfrm>
          <a:prstGeom prst="rect">
            <a:avLst/>
          </a:prstGeom>
          <a:noFill/>
          <a:ln>
            <a:noFill/>
          </a:ln>
        </p:spPr>
        <p:txBody>
          <a:bodyPr spcFirstLastPara="1" wrap="square" lIns="0" tIns="0" rIns="0" bIns="0" anchor="t" anchorCtr="0">
            <a:spAutoFit/>
          </a:bodyPr>
          <a:lstStyle/>
          <a:p>
            <a:pPr marL="1645920" marR="0" lvl="0" indent="0" algn="r" rtl="0">
              <a:lnSpc>
                <a:spcPct val="140000"/>
              </a:lnSpc>
              <a:spcBef>
                <a:spcPts val="0"/>
              </a:spcBef>
              <a:spcAft>
                <a:spcPts val="0"/>
              </a:spcAft>
              <a:buNone/>
            </a:pPr>
            <a:r>
              <a:rPr lang="en-US" sz="2800" b="1">
                <a:solidFill>
                  <a:srgbClr val="FFFFFF"/>
                </a:solidFill>
              </a:rPr>
              <a:t>Procedures of Diffie -Hellman</a:t>
            </a:r>
            <a:endParaRPr sz="2400" b="1"/>
          </a:p>
        </p:txBody>
      </p:sp>
      <p:sp>
        <p:nvSpPr>
          <p:cNvPr id="457" name="Google Shape;457;p36"/>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1907400" y="4431975"/>
            <a:ext cx="2400300" cy="857400"/>
          </a:xfrm>
          <a:prstGeom prst="roundRect">
            <a:avLst>
              <a:gd name="adj" fmla="val 44991"/>
            </a:avLst>
          </a:prstGeom>
          <a:solidFill>
            <a:schemeClr val="lt2"/>
          </a:solidFill>
          <a:ln w="9525" cap="flat" cmpd="sng">
            <a:solidFill>
              <a:schemeClr val="dk2"/>
            </a:solidFill>
            <a:prstDash val="solid"/>
            <a:round/>
            <a:headEnd type="none" w="sm" len="sm"/>
            <a:tailEnd type="none" w="sm" len="sm"/>
          </a:ln>
          <a:effectLst>
            <a:outerShdw blurRad="171450" dist="142875" dir="7560000" algn="bl" rotWithShape="0">
              <a:schemeClr val="l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1907400" y="5816675"/>
            <a:ext cx="2400300" cy="857400"/>
          </a:xfrm>
          <a:prstGeom prst="roundRect">
            <a:avLst>
              <a:gd name="adj" fmla="val 4499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1907400" y="7201375"/>
            <a:ext cx="2400300" cy="857400"/>
          </a:xfrm>
          <a:prstGeom prst="roundRect">
            <a:avLst>
              <a:gd name="adj" fmla="val 4499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txBox="1"/>
          <p:nvPr/>
        </p:nvSpPr>
        <p:spPr>
          <a:xfrm>
            <a:off x="2514600" y="4537425"/>
            <a:ext cx="2057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latin typeface="Calibri"/>
                <a:ea typeface="Calibri"/>
                <a:cs typeface="Calibri"/>
                <a:sym typeface="Calibri"/>
              </a:rPr>
              <a:t>Step 1:</a:t>
            </a:r>
            <a:endParaRPr sz="3000">
              <a:latin typeface="Calibri"/>
              <a:ea typeface="Calibri"/>
              <a:cs typeface="Calibri"/>
              <a:sym typeface="Calibri"/>
            </a:endParaRPr>
          </a:p>
        </p:txBody>
      </p:sp>
      <p:sp>
        <p:nvSpPr>
          <p:cNvPr id="462" name="Google Shape;462;p36"/>
          <p:cNvSpPr txBox="1"/>
          <p:nvPr/>
        </p:nvSpPr>
        <p:spPr>
          <a:xfrm>
            <a:off x="2478900" y="5922125"/>
            <a:ext cx="2057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latin typeface="Calibri"/>
                <a:ea typeface="Calibri"/>
                <a:cs typeface="Calibri"/>
                <a:sym typeface="Calibri"/>
              </a:rPr>
              <a:t>Step 2:</a:t>
            </a:r>
            <a:endParaRPr sz="3000">
              <a:latin typeface="Calibri"/>
              <a:ea typeface="Calibri"/>
              <a:cs typeface="Calibri"/>
              <a:sym typeface="Calibri"/>
            </a:endParaRPr>
          </a:p>
        </p:txBody>
      </p:sp>
      <p:sp>
        <p:nvSpPr>
          <p:cNvPr id="463" name="Google Shape;463;p36"/>
          <p:cNvSpPr txBox="1"/>
          <p:nvPr/>
        </p:nvSpPr>
        <p:spPr>
          <a:xfrm>
            <a:off x="2478900" y="7306825"/>
            <a:ext cx="2057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latin typeface="Calibri"/>
                <a:ea typeface="Calibri"/>
                <a:cs typeface="Calibri"/>
                <a:sym typeface="Calibri"/>
              </a:rPr>
              <a:t>Step 3:</a:t>
            </a:r>
            <a:endParaRPr sz="3000">
              <a:latin typeface="Calibri"/>
              <a:ea typeface="Calibri"/>
              <a:cs typeface="Calibri"/>
              <a:sym typeface="Calibri"/>
            </a:endParaRPr>
          </a:p>
        </p:txBody>
      </p:sp>
      <p:sp>
        <p:nvSpPr>
          <p:cNvPr id="464" name="Google Shape;464;p36"/>
          <p:cNvSpPr/>
          <p:nvPr/>
        </p:nvSpPr>
        <p:spPr>
          <a:xfrm>
            <a:off x="4663425" y="4614375"/>
            <a:ext cx="492600" cy="49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4663425" y="5999075"/>
            <a:ext cx="492600" cy="49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4663425" y="7383775"/>
            <a:ext cx="492600" cy="49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6056500" y="1564475"/>
            <a:ext cx="11637300" cy="1092900"/>
          </a:xfrm>
          <a:prstGeom prst="roundRect">
            <a:avLst>
              <a:gd name="adj" fmla="val 451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txBox="1"/>
          <p:nvPr/>
        </p:nvSpPr>
        <p:spPr>
          <a:xfrm>
            <a:off x="7509750" y="1749275"/>
            <a:ext cx="9956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t>Assuming a prime number &amp; it’s primitive root</a:t>
            </a:r>
            <a:endParaRPr sz="3200"/>
          </a:p>
        </p:txBody>
      </p:sp>
      <p:sp>
        <p:nvSpPr>
          <p:cNvPr id="469" name="Google Shape;469;p36"/>
          <p:cNvSpPr/>
          <p:nvPr/>
        </p:nvSpPr>
        <p:spPr>
          <a:xfrm>
            <a:off x="6216025" y="3502825"/>
            <a:ext cx="428700" cy="321600"/>
          </a:xfrm>
          <a:prstGeom prst="chevron">
            <a:avLst>
              <a:gd name="adj" fmla="val 50000"/>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6216025" y="4431975"/>
            <a:ext cx="428700" cy="321600"/>
          </a:xfrm>
          <a:prstGeom prst="chevron">
            <a:avLst>
              <a:gd name="adj" fmla="val 50000"/>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txBox="1"/>
          <p:nvPr/>
        </p:nvSpPr>
        <p:spPr>
          <a:xfrm>
            <a:off x="6916100" y="3402025"/>
            <a:ext cx="494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t>Assume a prime number </a:t>
            </a:r>
            <a:r>
              <a:rPr lang="en-US" sz="2200" b="1">
                <a:solidFill>
                  <a:srgbClr val="0000FF"/>
                </a:solidFill>
              </a:rPr>
              <a:t>q</a:t>
            </a:r>
            <a:endParaRPr sz="2500" b="1">
              <a:solidFill>
                <a:srgbClr val="0000FF"/>
              </a:solidFill>
            </a:endParaRPr>
          </a:p>
        </p:txBody>
      </p:sp>
      <p:sp>
        <p:nvSpPr>
          <p:cNvPr id="472" name="Google Shape;472;p36"/>
          <p:cNvSpPr txBox="1"/>
          <p:nvPr/>
        </p:nvSpPr>
        <p:spPr>
          <a:xfrm>
            <a:off x="6892313" y="4219013"/>
            <a:ext cx="46806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t>Select </a:t>
            </a:r>
            <a:r>
              <a:rPr lang="en-US" sz="3100" b="1">
                <a:solidFill>
                  <a:srgbClr val="FFC033"/>
                </a:solidFill>
              </a:rPr>
              <a:t>⍺</a:t>
            </a:r>
            <a:r>
              <a:rPr lang="en-US" sz="3100" b="1">
                <a:solidFill>
                  <a:schemeClr val="dk1"/>
                </a:solidFill>
              </a:rPr>
              <a:t>,</a:t>
            </a:r>
            <a:r>
              <a:rPr lang="en-US" sz="2200"/>
              <a:t> primitive root of </a:t>
            </a:r>
            <a:r>
              <a:rPr lang="en-US" sz="2200" b="1">
                <a:solidFill>
                  <a:srgbClr val="0000FF"/>
                </a:solidFill>
              </a:rPr>
              <a:t>q</a:t>
            </a:r>
            <a:endParaRPr sz="2500" b="1">
              <a:solidFill>
                <a:srgbClr val="0000FF"/>
              </a:solidFill>
            </a:endParaRPr>
          </a:p>
        </p:txBody>
      </p:sp>
      <p:sp>
        <p:nvSpPr>
          <p:cNvPr id="473" name="Google Shape;473;p36"/>
          <p:cNvSpPr txBox="1"/>
          <p:nvPr/>
        </p:nvSpPr>
        <p:spPr>
          <a:xfrm>
            <a:off x="10844275" y="4261875"/>
            <a:ext cx="1238700" cy="661800"/>
          </a:xfrm>
          <a:prstGeom prst="rect">
            <a:avLst/>
          </a:prstGeom>
          <a:solidFill>
            <a:srgbClr val="D9D9D9"/>
          </a:solid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100" b="1">
                <a:solidFill>
                  <a:srgbClr val="FFC033"/>
                </a:solidFill>
              </a:rPr>
              <a:t>⍺ </a:t>
            </a:r>
            <a:r>
              <a:rPr lang="en-US" sz="3100" b="1">
                <a:solidFill>
                  <a:schemeClr val="dk1"/>
                </a:solidFill>
              </a:rPr>
              <a:t>&lt; </a:t>
            </a:r>
            <a:r>
              <a:rPr lang="en-US" sz="3100" b="1">
                <a:solidFill>
                  <a:schemeClr val="dk2"/>
                </a:solidFill>
              </a:rPr>
              <a:t>q</a:t>
            </a:r>
            <a:endParaRPr sz="2500">
              <a:solidFill>
                <a:schemeClr val="dk2"/>
              </a:solidFill>
              <a:latin typeface="Calibri"/>
              <a:ea typeface="Calibri"/>
              <a:cs typeface="Calibri"/>
              <a:sym typeface="Calibri"/>
            </a:endParaRPr>
          </a:p>
        </p:txBody>
      </p:sp>
      <p:sp>
        <p:nvSpPr>
          <p:cNvPr id="474" name="Google Shape;474;p36"/>
          <p:cNvSpPr txBox="1"/>
          <p:nvPr/>
        </p:nvSpPr>
        <p:spPr>
          <a:xfrm>
            <a:off x="7921100" y="5679300"/>
            <a:ext cx="74151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100" b="1">
                <a:solidFill>
                  <a:srgbClr val="FFC033"/>
                </a:solidFill>
              </a:rPr>
              <a:t>⍺ </a:t>
            </a:r>
            <a:r>
              <a:rPr lang="en-US" sz="2200">
                <a:solidFill>
                  <a:schemeClr val="dk1"/>
                </a:solidFill>
              </a:rPr>
              <a:t>is a primitive root of </a:t>
            </a:r>
            <a:r>
              <a:rPr lang="en-US" sz="3100" b="1">
                <a:solidFill>
                  <a:schemeClr val="dk2"/>
                </a:solidFill>
              </a:rPr>
              <a:t>q </a:t>
            </a:r>
            <a:r>
              <a:rPr lang="en-US" sz="2200">
                <a:solidFill>
                  <a:schemeClr val="dk1"/>
                </a:solidFill>
              </a:rPr>
              <a:t>if: </a:t>
            </a:r>
            <a:r>
              <a:rPr lang="en-US" sz="3100" b="1">
                <a:solidFill>
                  <a:srgbClr val="FFC033"/>
                </a:solidFill>
              </a:rPr>
              <a:t> </a:t>
            </a:r>
            <a:endParaRPr sz="2500">
              <a:solidFill>
                <a:schemeClr val="dk1"/>
              </a:solidFill>
            </a:endParaRPr>
          </a:p>
        </p:txBody>
      </p:sp>
      <p:sp>
        <p:nvSpPr>
          <p:cNvPr id="475" name="Google Shape;475;p36"/>
          <p:cNvSpPr txBox="1"/>
          <p:nvPr/>
        </p:nvSpPr>
        <p:spPr>
          <a:xfrm>
            <a:off x="7009050" y="6341100"/>
            <a:ext cx="74151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100" b="1">
                <a:solidFill>
                  <a:srgbClr val="FFC033"/>
                </a:solidFill>
              </a:rPr>
              <a:t>⍺ </a:t>
            </a:r>
            <a:r>
              <a:rPr lang="en-US" sz="2200">
                <a:solidFill>
                  <a:schemeClr val="dk1"/>
                </a:solidFill>
              </a:rPr>
              <a:t>mod </a:t>
            </a:r>
            <a:r>
              <a:rPr lang="en-US" sz="3100" b="1">
                <a:solidFill>
                  <a:schemeClr val="dk2"/>
                </a:solidFill>
              </a:rPr>
              <a:t>q</a:t>
            </a:r>
            <a:r>
              <a:rPr lang="en-US" sz="2200">
                <a:solidFill>
                  <a:schemeClr val="dk1"/>
                </a:solidFill>
              </a:rPr>
              <a:t>, </a:t>
            </a:r>
            <a:r>
              <a:rPr lang="en-US" sz="3100" b="1">
                <a:solidFill>
                  <a:srgbClr val="FFC033"/>
                </a:solidFill>
              </a:rPr>
              <a:t>⍺²</a:t>
            </a:r>
            <a:r>
              <a:rPr lang="en-US" sz="2200">
                <a:solidFill>
                  <a:schemeClr val="dk1"/>
                </a:solidFill>
              </a:rPr>
              <a:t> mod </a:t>
            </a:r>
            <a:r>
              <a:rPr lang="en-US" sz="3100" b="1">
                <a:solidFill>
                  <a:schemeClr val="dk2"/>
                </a:solidFill>
              </a:rPr>
              <a:t>q</a:t>
            </a:r>
            <a:r>
              <a:rPr lang="en-US" sz="2200">
                <a:solidFill>
                  <a:schemeClr val="dk1"/>
                </a:solidFill>
              </a:rPr>
              <a:t>, </a:t>
            </a:r>
            <a:r>
              <a:rPr lang="en-US" sz="3100" b="1">
                <a:solidFill>
                  <a:srgbClr val="FFC033"/>
                </a:solidFill>
              </a:rPr>
              <a:t>⍺³</a:t>
            </a:r>
            <a:r>
              <a:rPr lang="en-US" sz="2200">
                <a:solidFill>
                  <a:schemeClr val="dk1"/>
                </a:solidFill>
              </a:rPr>
              <a:t> mod </a:t>
            </a:r>
            <a:r>
              <a:rPr lang="en-US" sz="3100" b="1">
                <a:solidFill>
                  <a:schemeClr val="dk2"/>
                </a:solidFill>
              </a:rPr>
              <a:t>q</a:t>
            </a:r>
            <a:r>
              <a:rPr lang="en-US" sz="2200">
                <a:solidFill>
                  <a:schemeClr val="dk1"/>
                </a:solidFill>
              </a:rPr>
              <a:t>………. </a:t>
            </a:r>
            <a:r>
              <a:rPr lang="en-US" sz="3100" b="1">
                <a:solidFill>
                  <a:srgbClr val="FFC033"/>
                </a:solidFill>
              </a:rPr>
              <a:t>⍺</a:t>
            </a:r>
            <a:r>
              <a:rPr lang="en-US" sz="3600" b="1" baseline="30000">
                <a:solidFill>
                  <a:srgbClr val="FFC033"/>
                </a:solidFill>
              </a:rPr>
              <a:t>q-1</a:t>
            </a:r>
            <a:r>
              <a:rPr lang="en-US" sz="4700" b="1">
                <a:solidFill>
                  <a:srgbClr val="FFC033"/>
                </a:solidFill>
              </a:rPr>
              <a:t> </a:t>
            </a:r>
            <a:r>
              <a:rPr lang="en-US" sz="2200">
                <a:solidFill>
                  <a:schemeClr val="dk1"/>
                </a:solidFill>
              </a:rPr>
              <a:t>mod </a:t>
            </a:r>
            <a:r>
              <a:rPr lang="en-US" sz="3100" b="1">
                <a:solidFill>
                  <a:schemeClr val="dk2"/>
                </a:solidFill>
              </a:rPr>
              <a:t>q</a:t>
            </a:r>
            <a:r>
              <a:rPr lang="en-US" sz="3100" b="1">
                <a:solidFill>
                  <a:srgbClr val="FFC033"/>
                </a:solidFill>
              </a:rPr>
              <a:t> </a:t>
            </a:r>
            <a:endParaRPr sz="2500">
              <a:solidFill>
                <a:schemeClr val="dk1"/>
              </a:solidFill>
            </a:endParaRPr>
          </a:p>
        </p:txBody>
      </p:sp>
      <p:sp>
        <p:nvSpPr>
          <p:cNvPr id="476" name="Google Shape;476;p36"/>
          <p:cNvSpPr txBox="1"/>
          <p:nvPr/>
        </p:nvSpPr>
        <p:spPr>
          <a:xfrm>
            <a:off x="9425900" y="7806563"/>
            <a:ext cx="28194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solidFill>
                  <a:schemeClr val="dk1"/>
                </a:solidFill>
              </a:rPr>
              <a:t>1,2,3,........... </a:t>
            </a:r>
            <a:r>
              <a:rPr lang="en-US" sz="3100" b="1">
                <a:solidFill>
                  <a:schemeClr val="dk2"/>
                </a:solidFill>
              </a:rPr>
              <a:t>q</a:t>
            </a:r>
            <a:r>
              <a:rPr lang="en-US" sz="2200">
                <a:solidFill>
                  <a:schemeClr val="dk1"/>
                </a:solidFill>
              </a:rPr>
              <a:t>-1</a:t>
            </a:r>
            <a:r>
              <a:rPr lang="en-US" sz="2300">
                <a:solidFill>
                  <a:schemeClr val="dk1"/>
                </a:solidFill>
              </a:rPr>
              <a:t> </a:t>
            </a:r>
            <a:r>
              <a:rPr lang="en-US" sz="2200">
                <a:solidFill>
                  <a:schemeClr val="dk1"/>
                </a:solidFill>
              </a:rPr>
              <a:t> </a:t>
            </a:r>
            <a:r>
              <a:rPr lang="en-US" sz="3100" b="1">
                <a:solidFill>
                  <a:srgbClr val="FFC033"/>
                </a:solidFill>
              </a:rPr>
              <a:t> </a:t>
            </a:r>
            <a:endParaRPr sz="2500">
              <a:solidFill>
                <a:schemeClr val="dk1"/>
              </a:solidFill>
            </a:endParaRPr>
          </a:p>
        </p:txBody>
      </p:sp>
      <p:sp>
        <p:nvSpPr>
          <p:cNvPr id="477" name="Google Shape;477;p36"/>
          <p:cNvSpPr/>
          <p:nvPr/>
        </p:nvSpPr>
        <p:spPr>
          <a:xfrm>
            <a:off x="6763700" y="6407950"/>
            <a:ext cx="7929600" cy="272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6"/>
          <p:cNvSpPr/>
          <p:nvPr/>
        </p:nvSpPr>
        <p:spPr>
          <a:xfrm rot="-5400000">
            <a:off x="10315625" y="3668538"/>
            <a:ext cx="643500" cy="74901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482"/>
        <p:cNvGrpSpPr/>
        <p:nvPr/>
      </p:nvGrpSpPr>
      <p:grpSpPr>
        <a:xfrm>
          <a:off x="0" y="0"/>
          <a:ext cx="0" cy="0"/>
          <a:chOff x="0" y="0"/>
          <a:chExt cx="0" cy="0"/>
        </a:xfrm>
      </p:grpSpPr>
      <p:sp>
        <p:nvSpPr>
          <p:cNvPr id="483" name="Google Shape;483;p37"/>
          <p:cNvSpPr/>
          <p:nvPr/>
        </p:nvSpPr>
        <p:spPr>
          <a:xfrm>
            <a:off x="5392100" y="1221575"/>
            <a:ext cx="15122400" cy="906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37"/>
          <p:cNvCxnSpPr/>
          <p:nvPr/>
        </p:nvCxnSpPr>
        <p:spPr>
          <a:xfrm>
            <a:off x="3107550" y="4948775"/>
            <a:ext cx="0" cy="2593200"/>
          </a:xfrm>
          <a:prstGeom prst="straightConnector1">
            <a:avLst/>
          </a:prstGeom>
          <a:noFill/>
          <a:ln w="28575" cap="flat" cmpd="sng">
            <a:solidFill>
              <a:schemeClr val="lt1"/>
            </a:solidFill>
            <a:prstDash val="solid"/>
            <a:round/>
            <a:headEnd type="none" w="med" len="med"/>
            <a:tailEnd type="none" w="med" len="med"/>
          </a:ln>
        </p:spPr>
      </p:cxnSp>
      <p:grpSp>
        <p:nvGrpSpPr>
          <p:cNvPr id="485" name="Google Shape;485;p37"/>
          <p:cNvGrpSpPr/>
          <p:nvPr/>
        </p:nvGrpSpPr>
        <p:grpSpPr>
          <a:xfrm>
            <a:off x="1028700" y="5460868"/>
            <a:ext cx="112050" cy="5810400"/>
            <a:chOff x="0" y="0"/>
            <a:chExt cx="149400" cy="7747200"/>
          </a:xfrm>
        </p:grpSpPr>
        <p:sp>
          <p:nvSpPr>
            <p:cNvPr id="486" name="Google Shape;486;p37"/>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 name="Google Shape;488;p37"/>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25</a:t>
            </a:r>
            <a:endParaRPr/>
          </a:p>
        </p:txBody>
      </p:sp>
      <p:sp>
        <p:nvSpPr>
          <p:cNvPr id="489" name="Google Shape;489;p37"/>
          <p:cNvSpPr txBox="1"/>
          <p:nvPr/>
        </p:nvSpPr>
        <p:spPr>
          <a:xfrm>
            <a:off x="-1264450" y="604850"/>
            <a:ext cx="7415100" cy="431100"/>
          </a:xfrm>
          <a:prstGeom prst="rect">
            <a:avLst/>
          </a:prstGeom>
          <a:noFill/>
          <a:ln>
            <a:noFill/>
          </a:ln>
        </p:spPr>
        <p:txBody>
          <a:bodyPr spcFirstLastPara="1" wrap="square" lIns="0" tIns="0" rIns="0" bIns="0" anchor="t" anchorCtr="0">
            <a:spAutoFit/>
          </a:bodyPr>
          <a:lstStyle/>
          <a:p>
            <a:pPr marL="1645920" marR="0" lvl="0" indent="0" algn="r" rtl="0">
              <a:lnSpc>
                <a:spcPct val="140000"/>
              </a:lnSpc>
              <a:spcBef>
                <a:spcPts val="0"/>
              </a:spcBef>
              <a:spcAft>
                <a:spcPts val="0"/>
              </a:spcAft>
              <a:buNone/>
            </a:pPr>
            <a:r>
              <a:rPr lang="en-US" sz="2800" b="1">
                <a:solidFill>
                  <a:srgbClr val="FFFFFF"/>
                </a:solidFill>
              </a:rPr>
              <a:t>Procedures of Diffie -Hellman</a:t>
            </a:r>
            <a:endParaRPr sz="2400" b="1"/>
          </a:p>
        </p:txBody>
      </p:sp>
      <p:sp>
        <p:nvSpPr>
          <p:cNvPr id="490" name="Google Shape;490;p37"/>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1907400" y="4431975"/>
            <a:ext cx="2400300" cy="857400"/>
          </a:xfrm>
          <a:prstGeom prst="roundRect">
            <a:avLst>
              <a:gd name="adj" fmla="val 4499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1907400" y="5816675"/>
            <a:ext cx="2400300" cy="857400"/>
          </a:xfrm>
          <a:prstGeom prst="roundRect">
            <a:avLst>
              <a:gd name="adj" fmla="val 44991"/>
            </a:avLst>
          </a:prstGeom>
          <a:solidFill>
            <a:schemeClr val="lt2"/>
          </a:solidFill>
          <a:ln w="9525" cap="flat" cmpd="sng">
            <a:solidFill>
              <a:schemeClr val="dk2"/>
            </a:solidFill>
            <a:prstDash val="solid"/>
            <a:round/>
            <a:headEnd type="none" w="sm" len="sm"/>
            <a:tailEnd type="none" w="sm" len="sm"/>
          </a:ln>
          <a:effectLst>
            <a:outerShdw blurRad="128588" dist="152400" dir="702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1907400" y="7201375"/>
            <a:ext cx="2400300" cy="857400"/>
          </a:xfrm>
          <a:prstGeom prst="roundRect">
            <a:avLst>
              <a:gd name="adj" fmla="val 4499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txBox="1"/>
          <p:nvPr/>
        </p:nvSpPr>
        <p:spPr>
          <a:xfrm>
            <a:off x="2514600" y="4537425"/>
            <a:ext cx="2057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latin typeface="Calibri"/>
                <a:ea typeface="Calibri"/>
                <a:cs typeface="Calibri"/>
                <a:sym typeface="Calibri"/>
              </a:rPr>
              <a:t>Step 1:</a:t>
            </a:r>
            <a:endParaRPr sz="3000">
              <a:latin typeface="Calibri"/>
              <a:ea typeface="Calibri"/>
              <a:cs typeface="Calibri"/>
              <a:sym typeface="Calibri"/>
            </a:endParaRPr>
          </a:p>
        </p:txBody>
      </p:sp>
      <p:sp>
        <p:nvSpPr>
          <p:cNvPr id="495" name="Google Shape;495;p37"/>
          <p:cNvSpPr txBox="1"/>
          <p:nvPr/>
        </p:nvSpPr>
        <p:spPr>
          <a:xfrm>
            <a:off x="2478900" y="5922125"/>
            <a:ext cx="2057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latin typeface="Calibri"/>
                <a:ea typeface="Calibri"/>
                <a:cs typeface="Calibri"/>
                <a:sym typeface="Calibri"/>
              </a:rPr>
              <a:t>Step 2:</a:t>
            </a:r>
            <a:endParaRPr sz="3000">
              <a:latin typeface="Calibri"/>
              <a:ea typeface="Calibri"/>
              <a:cs typeface="Calibri"/>
              <a:sym typeface="Calibri"/>
            </a:endParaRPr>
          </a:p>
        </p:txBody>
      </p:sp>
      <p:sp>
        <p:nvSpPr>
          <p:cNvPr id="496" name="Google Shape;496;p37"/>
          <p:cNvSpPr txBox="1"/>
          <p:nvPr/>
        </p:nvSpPr>
        <p:spPr>
          <a:xfrm>
            <a:off x="2478900" y="7306825"/>
            <a:ext cx="2057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latin typeface="Calibri"/>
                <a:ea typeface="Calibri"/>
                <a:cs typeface="Calibri"/>
                <a:sym typeface="Calibri"/>
              </a:rPr>
              <a:t>Step 3:</a:t>
            </a:r>
            <a:endParaRPr sz="3000">
              <a:latin typeface="Calibri"/>
              <a:ea typeface="Calibri"/>
              <a:cs typeface="Calibri"/>
              <a:sym typeface="Calibri"/>
            </a:endParaRPr>
          </a:p>
        </p:txBody>
      </p:sp>
      <p:sp>
        <p:nvSpPr>
          <p:cNvPr id="497" name="Google Shape;497;p37"/>
          <p:cNvSpPr/>
          <p:nvPr/>
        </p:nvSpPr>
        <p:spPr>
          <a:xfrm>
            <a:off x="4663425" y="4614375"/>
            <a:ext cx="492600" cy="492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4663425" y="5999075"/>
            <a:ext cx="492600" cy="492600"/>
          </a:xfrm>
          <a:prstGeom prst="ellipse">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4663425" y="7383775"/>
            <a:ext cx="492600" cy="49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6056500" y="1564475"/>
            <a:ext cx="11637300" cy="1092900"/>
          </a:xfrm>
          <a:prstGeom prst="roundRect">
            <a:avLst>
              <a:gd name="adj" fmla="val 451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txBox="1"/>
          <p:nvPr/>
        </p:nvSpPr>
        <p:spPr>
          <a:xfrm>
            <a:off x="7585950" y="1749275"/>
            <a:ext cx="9956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t>Finding private key &amp; public of sender &amp; receiver</a:t>
            </a:r>
            <a:endParaRPr sz="3200"/>
          </a:p>
        </p:txBody>
      </p:sp>
      <p:pic>
        <p:nvPicPr>
          <p:cNvPr id="502" name="Google Shape;502;p37"/>
          <p:cNvPicPr preferRelativeResize="0"/>
          <p:nvPr/>
        </p:nvPicPr>
        <p:blipFill>
          <a:blip r:embed="rId3">
            <a:alphaModFix/>
          </a:blip>
          <a:stretch>
            <a:fillRect/>
          </a:stretch>
        </p:blipFill>
        <p:spPr>
          <a:xfrm>
            <a:off x="7585950" y="3092000"/>
            <a:ext cx="2057400" cy="1573180"/>
          </a:xfrm>
          <a:prstGeom prst="rect">
            <a:avLst/>
          </a:prstGeom>
          <a:noFill/>
          <a:ln>
            <a:noFill/>
          </a:ln>
        </p:spPr>
      </p:pic>
      <p:pic>
        <p:nvPicPr>
          <p:cNvPr id="503" name="Google Shape;503;p37"/>
          <p:cNvPicPr preferRelativeResize="0"/>
          <p:nvPr/>
        </p:nvPicPr>
        <p:blipFill>
          <a:blip r:embed="rId4">
            <a:alphaModFix/>
          </a:blip>
          <a:stretch>
            <a:fillRect/>
          </a:stretch>
        </p:blipFill>
        <p:spPr>
          <a:xfrm>
            <a:off x="14095876" y="2734926"/>
            <a:ext cx="2593199" cy="2593199"/>
          </a:xfrm>
          <a:prstGeom prst="rect">
            <a:avLst/>
          </a:prstGeom>
          <a:noFill/>
          <a:ln>
            <a:noFill/>
          </a:ln>
        </p:spPr>
      </p:pic>
      <p:sp>
        <p:nvSpPr>
          <p:cNvPr id="504" name="Google Shape;504;p37"/>
          <p:cNvSpPr txBox="1"/>
          <p:nvPr/>
        </p:nvSpPr>
        <p:spPr>
          <a:xfrm>
            <a:off x="6150650" y="5099800"/>
            <a:ext cx="5207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t>Assume </a:t>
            </a:r>
            <a:r>
              <a:rPr lang="en-US" sz="2200">
                <a:solidFill>
                  <a:schemeClr val="dk1"/>
                </a:solidFill>
              </a:rPr>
              <a:t> </a:t>
            </a:r>
            <a:r>
              <a:rPr lang="en-US" sz="3200" b="1">
                <a:solidFill>
                  <a:schemeClr val="dk2"/>
                </a:solidFill>
              </a:rPr>
              <a:t>X</a:t>
            </a:r>
            <a:r>
              <a:rPr lang="en-US" sz="3200" b="1" baseline="-25000">
                <a:solidFill>
                  <a:schemeClr val="dk2"/>
                </a:solidFill>
              </a:rPr>
              <a:t>A</a:t>
            </a:r>
            <a:r>
              <a:rPr lang="en-US" sz="2200"/>
              <a:t> (Private key of user A)</a:t>
            </a:r>
            <a:endParaRPr sz="3200" b="1" baseline="-25000">
              <a:solidFill>
                <a:schemeClr val="dk2"/>
              </a:solidFill>
            </a:endParaRPr>
          </a:p>
          <a:p>
            <a:pPr marL="0" lvl="0" indent="0" algn="l" rtl="0">
              <a:spcBef>
                <a:spcPts val="0"/>
              </a:spcBef>
              <a:spcAft>
                <a:spcPts val="0"/>
              </a:spcAft>
              <a:buNone/>
            </a:pPr>
            <a:endParaRPr sz="2200"/>
          </a:p>
        </p:txBody>
      </p:sp>
      <p:sp>
        <p:nvSpPr>
          <p:cNvPr id="505" name="Google Shape;505;p37"/>
          <p:cNvSpPr txBox="1"/>
          <p:nvPr/>
        </p:nvSpPr>
        <p:spPr>
          <a:xfrm>
            <a:off x="7482775" y="5999075"/>
            <a:ext cx="1431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dk1"/>
                </a:solidFill>
              </a:rPr>
              <a:t> </a:t>
            </a:r>
            <a:r>
              <a:rPr lang="en-US" sz="2800" b="1">
                <a:solidFill>
                  <a:schemeClr val="dk2"/>
                </a:solidFill>
              </a:rPr>
              <a:t>X</a:t>
            </a:r>
            <a:r>
              <a:rPr lang="en-US" sz="2800" b="1" baseline="-25000">
                <a:solidFill>
                  <a:schemeClr val="dk2"/>
                </a:solidFill>
              </a:rPr>
              <a:t>A</a:t>
            </a:r>
            <a:r>
              <a:rPr lang="en-US" sz="1800"/>
              <a:t> </a:t>
            </a:r>
            <a:r>
              <a:rPr lang="en-US" sz="2500"/>
              <a:t>&lt; </a:t>
            </a:r>
            <a:r>
              <a:rPr lang="en-US" sz="3400">
                <a:solidFill>
                  <a:schemeClr val="dk2"/>
                </a:solidFill>
              </a:rPr>
              <a:t>q</a:t>
            </a:r>
            <a:endParaRPr sz="4400" b="1" baseline="-25000">
              <a:solidFill>
                <a:schemeClr val="dk2"/>
              </a:solidFill>
            </a:endParaRPr>
          </a:p>
          <a:p>
            <a:pPr marL="0" lvl="0" indent="0" algn="l" rtl="0">
              <a:spcBef>
                <a:spcPts val="0"/>
              </a:spcBef>
              <a:spcAft>
                <a:spcPts val="0"/>
              </a:spcAft>
              <a:buNone/>
            </a:pPr>
            <a:endParaRPr sz="2200"/>
          </a:p>
        </p:txBody>
      </p:sp>
      <p:sp>
        <p:nvSpPr>
          <p:cNvPr id="506" name="Google Shape;506;p37"/>
          <p:cNvSpPr txBox="1"/>
          <p:nvPr/>
        </p:nvSpPr>
        <p:spPr>
          <a:xfrm>
            <a:off x="6150650" y="7002025"/>
            <a:ext cx="4607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t>Now calculate Public key, </a:t>
            </a:r>
            <a:r>
              <a:rPr lang="en-US" sz="2200">
                <a:solidFill>
                  <a:schemeClr val="dk1"/>
                </a:solidFill>
              </a:rPr>
              <a:t> </a:t>
            </a:r>
            <a:r>
              <a:rPr lang="en-US" sz="3200" b="1">
                <a:solidFill>
                  <a:schemeClr val="dk2"/>
                </a:solidFill>
              </a:rPr>
              <a:t>Y</a:t>
            </a:r>
            <a:r>
              <a:rPr lang="en-US" sz="3200" b="1" baseline="-25000">
                <a:solidFill>
                  <a:schemeClr val="dk2"/>
                </a:solidFill>
              </a:rPr>
              <a:t>A</a:t>
            </a:r>
            <a:endParaRPr sz="3200" b="1" baseline="-25000">
              <a:solidFill>
                <a:schemeClr val="dk2"/>
              </a:solidFill>
            </a:endParaRPr>
          </a:p>
          <a:p>
            <a:pPr marL="0" lvl="0" indent="0" algn="l" rtl="0">
              <a:spcBef>
                <a:spcPts val="0"/>
              </a:spcBef>
              <a:spcAft>
                <a:spcPts val="0"/>
              </a:spcAft>
              <a:buNone/>
            </a:pPr>
            <a:endParaRPr sz="2200"/>
          </a:p>
        </p:txBody>
      </p:sp>
      <p:sp>
        <p:nvSpPr>
          <p:cNvPr id="507" name="Google Shape;507;p37"/>
          <p:cNvSpPr txBox="1"/>
          <p:nvPr/>
        </p:nvSpPr>
        <p:spPr>
          <a:xfrm>
            <a:off x="6684050" y="7623006"/>
            <a:ext cx="4607700" cy="2532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3200" b="1">
                <a:solidFill>
                  <a:schemeClr val="dk2"/>
                </a:solidFill>
              </a:rPr>
              <a:t>Y</a:t>
            </a:r>
            <a:r>
              <a:rPr lang="en-US" sz="3200" b="1" baseline="-25000">
                <a:solidFill>
                  <a:schemeClr val="dk2"/>
                </a:solidFill>
              </a:rPr>
              <a:t>A</a:t>
            </a:r>
            <a:r>
              <a:rPr lang="en-US" sz="2200" b="1" baseline="-25000">
                <a:solidFill>
                  <a:schemeClr val="dk2"/>
                </a:solidFill>
              </a:rPr>
              <a:t> </a:t>
            </a:r>
            <a:r>
              <a:rPr lang="en-US" sz="2200">
                <a:solidFill>
                  <a:schemeClr val="dk1"/>
                </a:solidFill>
              </a:rPr>
              <a:t>= </a:t>
            </a:r>
            <a:r>
              <a:rPr lang="en-US" sz="4000" b="1">
                <a:solidFill>
                  <a:srgbClr val="FFC033"/>
                </a:solidFill>
                <a:latin typeface="Times New Roman"/>
                <a:ea typeface="Times New Roman"/>
                <a:cs typeface="Times New Roman"/>
                <a:sym typeface="Times New Roman"/>
              </a:rPr>
              <a:t>⍺</a:t>
            </a:r>
            <a:r>
              <a:rPr lang="en-US" sz="3800" b="1" baseline="30000">
                <a:solidFill>
                  <a:schemeClr val="dk2"/>
                </a:solidFill>
              </a:rPr>
              <a:t>Xa  </a:t>
            </a:r>
            <a:r>
              <a:rPr lang="en-US" sz="3200">
                <a:solidFill>
                  <a:schemeClr val="dk1"/>
                </a:solidFill>
              </a:rPr>
              <a:t>mod</a:t>
            </a:r>
            <a:r>
              <a:rPr lang="en-US" sz="3200" b="1">
                <a:solidFill>
                  <a:schemeClr val="dk2"/>
                </a:solidFill>
              </a:rPr>
              <a:t> q</a:t>
            </a:r>
            <a:endParaRPr sz="3200" b="1">
              <a:solidFill>
                <a:schemeClr val="dk2"/>
              </a:solidFill>
            </a:endParaRPr>
          </a:p>
          <a:p>
            <a:pPr marL="0" lvl="0" indent="0" algn="l" rtl="0">
              <a:lnSpc>
                <a:spcPct val="115000"/>
              </a:lnSpc>
              <a:spcBef>
                <a:spcPts val="1200"/>
              </a:spcBef>
              <a:spcAft>
                <a:spcPts val="0"/>
              </a:spcAft>
              <a:buClr>
                <a:schemeClr val="dk1"/>
              </a:buClr>
              <a:buSzPts val="1100"/>
              <a:buFont typeface="Arial"/>
              <a:buNone/>
            </a:pPr>
            <a:r>
              <a:rPr lang="en-US" sz="3200" b="1">
                <a:solidFill>
                  <a:schemeClr val="dk2"/>
                </a:solidFill>
              </a:rPr>
              <a:t>      { </a:t>
            </a:r>
            <a:r>
              <a:rPr lang="en-US" sz="2800" b="1">
                <a:solidFill>
                  <a:schemeClr val="dk2"/>
                </a:solidFill>
              </a:rPr>
              <a:t>X</a:t>
            </a:r>
            <a:r>
              <a:rPr lang="en-US" sz="2800" b="1" baseline="-25000">
                <a:solidFill>
                  <a:schemeClr val="dk2"/>
                </a:solidFill>
              </a:rPr>
              <a:t>A </a:t>
            </a:r>
            <a:r>
              <a:rPr lang="en-US" sz="3700" b="1" baseline="-25000">
                <a:solidFill>
                  <a:schemeClr val="dk2"/>
                </a:solidFill>
              </a:rPr>
              <a:t>,</a:t>
            </a:r>
            <a:r>
              <a:rPr lang="en-US" sz="3200" b="1">
                <a:solidFill>
                  <a:schemeClr val="dk2"/>
                </a:solidFill>
              </a:rPr>
              <a:t>Y</a:t>
            </a:r>
            <a:r>
              <a:rPr lang="en-US" sz="3200" b="1" baseline="-25000">
                <a:solidFill>
                  <a:schemeClr val="dk2"/>
                </a:solidFill>
              </a:rPr>
              <a:t>A</a:t>
            </a:r>
            <a:r>
              <a:rPr lang="en-US" sz="3200" b="1">
                <a:solidFill>
                  <a:schemeClr val="dk2"/>
                </a:solidFill>
              </a:rPr>
              <a:t>}</a:t>
            </a:r>
            <a:endParaRPr sz="3200" b="1">
              <a:solidFill>
                <a:schemeClr val="dk2"/>
              </a:solidFill>
            </a:endParaRPr>
          </a:p>
          <a:p>
            <a:pPr marL="0" lvl="0" indent="0" algn="l" rtl="0">
              <a:spcBef>
                <a:spcPts val="1200"/>
              </a:spcBef>
              <a:spcAft>
                <a:spcPts val="0"/>
              </a:spcAft>
              <a:buNone/>
            </a:pPr>
            <a:endParaRPr sz="2200">
              <a:solidFill>
                <a:schemeClr val="dk1"/>
              </a:solidFill>
            </a:endParaRPr>
          </a:p>
          <a:p>
            <a:pPr marL="0" lvl="0" indent="0" algn="l" rtl="0">
              <a:spcBef>
                <a:spcPts val="0"/>
              </a:spcBef>
              <a:spcAft>
                <a:spcPts val="0"/>
              </a:spcAft>
              <a:buNone/>
            </a:pPr>
            <a:endParaRPr sz="2200"/>
          </a:p>
        </p:txBody>
      </p:sp>
      <p:sp>
        <p:nvSpPr>
          <p:cNvPr id="508" name="Google Shape;508;p37"/>
          <p:cNvSpPr/>
          <p:nvPr/>
        </p:nvSpPr>
        <p:spPr>
          <a:xfrm>
            <a:off x="6662750" y="7793825"/>
            <a:ext cx="3021900" cy="600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 name="Google Shape;509;p37"/>
          <p:cNvCxnSpPr/>
          <p:nvPr/>
        </p:nvCxnSpPr>
        <p:spPr>
          <a:xfrm>
            <a:off x="11722900" y="3021800"/>
            <a:ext cx="64200" cy="6815100"/>
          </a:xfrm>
          <a:prstGeom prst="straightConnector1">
            <a:avLst/>
          </a:prstGeom>
          <a:noFill/>
          <a:ln w="9525" cap="flat" cmpd="sng">
            <a:solidFill>
              <a:schemeClr val="dk2"/>
            </a:solidFill>
            <a:prstDash val="solid"/>
            <a:round/>
            <a:headEnd type="none" w="med" len="med"/>
            <a:tailEnd type="none" w="med" len="med"/>
          </a:ln>
        </p:spPr>
      </p:cxnSp>
      <p:sp>
        <p:nvSpPr>
          <p:cNvPr id="510" name="Google Shape;510;p37"/>
          <p:cNvSpPr txBox="1"/>
          <p:nvPr/>
        </p:nvSpPr>
        <p:spPr>
          <a:xfrm>
            <a:off x="12151650" y="5017775"/>
            <a:ext cx="5207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t>Assume </a:t>
            </a:r>
            <a:r>
              <a:rPr lang="en-US" sz="2200">
                <a:solidFill>
                  <a:schemeClr val="dk1"/>
                </a:solidFill>
              </a:rPr>
              <a:t> </a:t>
            </a:r>
            <a:r>
              <a:rPr lang="en-US" sz="3200" b="1">
                <a:solidFill>
                  <a:schemeClr val="dk2"/>
                </a:solidFill>
              </a:rPr>
              <a:t>X</a:t>
            </a:r>
            <a:r>
              <a:rPr lang="en-US" sz="3200" b="1" baseline="-25000">
                <a:solidFill>
                  <a:schemeClr val="dk2"/>
                </a:solidFill>
              </a:rPr>
              <a:t>B</a:t>
            </a:r>
            <a:r>
              <a:rPr lang="en-US" sz="2200"/>
              <a:t> (Private key of user B)</a:t>
            </a:r>
            <a:endParaRPr sz="3200" b="1" baseline="-25000">
              <a:solidFill>
                <a:schemeClr val="dk2"/>
              </a:solidFill>
            </a:endParaRPr>
          </a:p>
          <a:p>
            <a:pPr marL="0" lvl="0" indent="0" algn="l" rtl="0">
              <a:spcBef>
                <a:spcPts val="0"/>
              </a:spcBef>
              <a:spcAft>
                <a:spcPts val="0"/>
              </a:spcAft>
              <a:buNone/>
            </a:pPr>
            <a:endParaRPr sz="2200"/>
          </a:p>
        </p:txBody>
      </p:sp>
      <p:sp>
        <p:nvSpPr>
          <p:cNvPr id="511" name="Google Shape;511;p37"/>
          <p:cNvSpPr txBox="1"/>
          <p:nvPr/>
        </p:nvSpPr>
        <p:spPr>
          <a:xfrm>
            <a:off x="13850250" y="5906000"/>
            <a:ext cx="1431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dk1"/>
                </a:solidFill>
              </a:rPr>
              <a:t> </a:t>
            </a:r>
            <a:r>
              <a:rPr lang="en-US" sz="2800" b="1">
                <a:solidFill>
                  <a:schemeClr val="dk2"/>
                </a:solidFill>
              </a:rPr>
              <a:t>X</a:t>
            </a:r>
            <a:r>
              <a:rPr lang="en-US" sz="2800" b="1" baseline="-25000">
                <a:solidFill>
                  <a:schemeClr val="dk2"/>
                </a:solidFill>
              </a:rPr>
              <a:t>B</a:t>
            </a:r>
            <a:r>
              <a:rPr lang="en-US" sz="1800"/>
              <a:t> </a:t>
            </a:r>
            <a:r>
              <a:rPr lang="en-US" sz="2500"/>
              <a:t>&lt; </a:t>
            </a:r>
            <a:r>
              <a:rPr lang="en-US" sz="3400">
                <a:solidFill>
                  <a:schemeClr val="dk2"/>
                </a:solidFill>
              </a:rPr>
              <a:t>q</a:t>
            </a:r>
            <a:endParaRPr sz="4400" b="1" baseline="-25000">
              <a:solidFill>
                <a:schemeClr val="dk2"/>
              </a:solidFill>
            </a:endParaRPr>
          </a:p>
          <a:p>
            <a:pPr marL="0" lvl="0" indent="0" algn="l" rtl="0">
              <a:spcBef>
                <a:spcPts val="0"/>
              </a:spcBef>
              <a:spcAft>
                <a:spcPts val="0"/>
              </a:spcAft>
              <a:buNone/>
            </a:pPr>
            <a:endParaRPr sz="2200"/>
          </a:p>
        </p:txBody>
      </p:sp>
      <p:sp>
        <p:nvSpPr>
          <p:cNvPr id="512" name="Google Shape;512;p37"/>
          <p:cNvSpPr txBox="1"/>
          <p:nvPr/>
        </p:nvSpPr>
        <p:spPr>
          <a:xfrm>
            <a:off x="12142050" y="6721025"/>
            <a:ext cx="4607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t>Now calculate Public key, </a:t>
            </a:r>
            <a:r>
              <a:rPr lang="en-US" sz="2200">
                <a:solidFill>
                  <a:schemeClr val="dk1"/>
                </a:solidFill>
              </a:rPr>
              <a:t> </a:t>
            </a:r>
            <a:r>
              <a:rPr lang="en-US" sz="3200" b="1">
                <a:solidFill>
                  <a:schemeClr val="dk2"/>
                </a:solidFill>
              </a:rPr>
              <a:t>Y</a:t>
            </a:r>
            <a:r>
              <a:rPr lang="en-US" sz="3200" b="1" baseline="-25000">
                <a:solidFill>
                  <a:schemeClr val="dk2"/>
                </a:solidFill>
              </a:rPr>
              <a:t>B</a:t>
            </a:r>
            <a:endParaRPr sz="3200" b="1" baseline="-25000">
              <a:solidFill>
                <a:schemeClr val="dk2"/>
              </a:solidFill>
            </a:endParaRPr>
          </a:p>
          <a:p>
            <a:pPr marL="0" lvl="0" indent="0" algn="l" rtl="0">
              <a:spcBef>
                <a:spcPts val="0"/>
              </a:spcBef>
              <a:spcAft>
                <a:spcPts val="0"/>
              </a:spcAft>
              <a:buNone/>
            </a:pPr>
            <a:endParaRPr sz="2200"/>
          </a:p>
        </p:txBody>
      </p:sp>
      <p:sp>
        <p:nvSpPr>
          <p:cNvPr id="513" name="Google Shape;513;p37"/>
          <p:cNvSpPr txBox="1"/>
          <p:nvPr/>
        </p:nvSpPr>
        <p:spPr>
          <a:xfrm>
            <a:off x="12819775" y="7530581"/>
            <a:ext cx="4607700" cy="2532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3200" b="1">
                <a:solidFill>
                  <a:schemeClr val="dk2"/>
                </a:solidFill>
              </a:rPr>
              <a:t>Y</a:t>
            </a:r>
            <a:r>
              <a:rPr lang="en-US" sz="3200" b="1" baseline="-25000">
                <a:solidFill>
                  <a:schemeClr val="dk2"/>
                </a:solidFill>
              </a:rPr>
              <a:t>B</a:t>
            </a:r>
            <a:r>
              <a:rPr lang="en-US" sz="2200" b="1" baseline="-25000">
                <a:solidFill>
                  <a:schemeClr val="dk2"/>
                </a:solidFill>
              </a:rPr>
              <a:t> </a:t>
            </a:r>
            <a:r>
              <a:rPr lang="en-US" sz="2200">
                <a:solidFill>
                  <a:schemeClr val="dk1"/>
                </a:solidFill>
              </a:rPr>
              <a:t>= </a:t>
            </a:r>
            <a:r>
              <a:rPr lang="en-US" sz="4000" b="1">
                <a:solidFill>
                  <a:srgbClr val="FFC033"/>
                </a:solidFill>
                <a:latin typeface="Times New Roman"/>
                <a:ea typeface="Times New Roman"/>
                <a:cs typeface="Times New Roman"/>
                <a:sym typeface="Times New Roman"/>
              </a:rPr>
              <a:t>⍺</a:t>
            </a:r>
            <a:r>
              <a:rPr lang="en-US" sz="3800" b="1" baseline="30000">
                <a:solidFill>
                  <a:schemeClr val="dk2"/>
                </a:solidFill>
              </a:rPr>
              <a:t>Xb  </a:t>
            </a:r>
            <a:r>
              <a:rPr lang="en-US" sz="3200">
                <a:solidFill>
                  <a:schemeClr val="dk1"/>
                </a:solidFill>
              </a:rPr>
              <a:t>mod</a:t>
            </a:r>
            <a:r>
              <a:rPr lang="en-US" sz="3200" b="1">
                <a:solidFill>
                  <a:schemeClr val="dk2"/>
                </a:solidFill>
              </a:rPr>
              <a:t> q</a:t>
            </a:r>
            <a:endParaRPr sz="3200" b="1">
              <a:solidFill>
                <a:schemeClr val="dk2"/>
              </a:solidFill>
            </a:endParaRPr>
          </a:p>
          <a:p>
            <a:pPr marL="0" lvl="0" indent="0" algn="l" rtl="0">
              <a:lnSpc>
                <a:spcPct val="115000"/>
              </a:lnSpc>
              <a:spcBef>
                <a:spcPts val="1200"/>
              </a:spcBef>
              <a:spcAft>
                <a:spcPts val="0"/>
              </a:spcAft>
              <a:buNone/>
            </a:pPr>
            <a:r>
              <a:rPr lang="en-US" sz="3200" b="1">
                <a:solidFill>
                  <a:schemeClr val="dk2"/>
                </a:solidFill>
              </a:rPr>
              <a:t>      { </a:t>
            </a:r>
            <a:r>
              <a:rPr lang="en-US" sz="2800" b="1">
                <a:solidFill>
                  <a:schemeClr val="dk2"/>
                </a:solidFill>
              </a:rPr>
              <a:t>X</a:t>
            </a:r>
            <a:r>
              <a:rPr lang="en-US" sz="2800" b="1" baseline="-25000">
                <a:solidFill>
                  <a:schemeClr val="dk2"/>
                </a:solidFill>
              </a:rPr>
              <a:t>B </a:t>
            </a:r>
            <a:r>
              <a:rPr lang="en-US" sz="3700" b="1" baseline="-25000">
                <a:solidFill>
                  <a:schemeClr val="dk2"/>
                </a:solidFill>
              </a:rPr>
              <a:t>,</a:t>
            </a:r>
            <a:r>
              <a:rPr lang="en-US" sz="3200" b="1">
                <a:solidFill>
                  <a:schemeClr val="dk2"/>
                </a:solidFill>
              </a:rPr>
              <a:t>Y</a:t>
            </a:r>
            <a:r>
              <a:rPr lang="en-US" sz="3200" b="1" baseline="-25000">
                <a:solidFill>
                  <a:schemeClr val="dk2"/>
                </a:solidFill>
              </a:rPr>
              <a:t>B</a:t>
            </a:r>
            <a:r>
              <a:rPr lang="en-US" sz="3200" b="1">
                <a:solidFill>
                  <a:schemeClr val="dk2"/>
                </a:solidFill>
              </a:rPr>
              <a:t>}</a:t>
            </a:r>
            <a:endParaRPr sz="3200" b="1">
              <a:solidFill>
                <a:schemeClr val="dk2"/>
              </a:solidFill>
            </a:endParaRPr>
          </a:p>
          <a:p>
            <a:pPr marL="0" lvl="0" indent="0" algn="l" rtl="0">
              <a:spcBef>
                <a:spcPts val="1200"/>
              </a:spcBef>
              <a:spcAft>
                <a:spcPts val="0"/>
              </a:spcAft>
              <a:buNone/>
            </a:pPr>
            <a:endParaRPr sz="2200">
              <a:solidFill>
                <a:schemeClr val="dk1"/>
              </a:solidFill>
            </a:endParaRPr>
          </a:p>
          <a:p>
            <a:pPr marL="0" lvl="0" indent="0" algn="l" rtl="0">
              <a:spcBef>
                <a:spcPts val="0"/>
              </a:spcBef>
              <a:spcAft>
                <a:spcPts val="0"/>
              </a:spcAft>
              <a:buNone/>
            </a:pPr>
            <a:endParaRPr sz="2200"/>
          </a:p>
        </p:txBody>
      </p:sp>
      <p:sp>
        <p:nvSpPr>
          <p:cNvPr id="514" name="Google Shape;514;p37"/>
          <p:cNvSpPr/>
          <p:nvPr/>
        </p:nvSpPr>
        <p:spPr>
          <a:xfrm>
            <a:off x="12751650" y="7708725"/>
            <a:ext cx="3021900" cy="600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518"/>
        <p:cNvGrpSpPr/>
        <p:nvPr/>
      </p:nvGrpSpPr>
      <p:grpSpPr>
        <a:xfrm>
          <a:off x="0" y="0"/>
          <a:ext cx="0" cy="0"/>
          <a:chOff x="0" y="0"/>
          <a:chExt cx="0" cy="0"/>
        </a:xfrm>
      </p:grpSpPr>
      <p:sp>
        <p:nvSpPr>
          <p:cNvPr id="519" name="Google Shape;519;p38"/>
          <p:cNvSpPr/>
          <p:nvPr/>
        </p:nvSpPr>
        <p:spPr>
          <a:xfrm>
            <a:off x="5392100" y="1221575"/>
            <a:ext cx="15122400" cy="906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 name="Google Shape;520;p38"/>
          <p:cNvCxnSpPr/>
          <p:nvPr/>
        </p:nvCxnSpPr>
        <p:spPr>
          <a:xfrm>
            <a:off x="3107550" y="4948775"/>
            <a:ext cx="0" cy="2593200"/>
          </a:xfrm>
          <a:prstGeom prst="straightConnector1">
            <a:avLst/>
          </a:prstGeom>
          <a:noFill/>
          <a:ln w="28575" cap="flat" cmpd="sng">
            <a:solidFill>
              <a:schemeClr val="lt1"/>
            </a:solidFill>
            <a:prstDash val="solid"/>
            <a:round/>
            <a:headEnd type="none" w="med" len="med"/>
            <a:tailEnd type="none" w="med" len="med"/>
          </a:ln>
        </p:spPr>
      </p:cxnSp>
      <p:grpSp>
        <p:nvGrpSpPr>
          <p:cNvPr id="521" name="Google Shape;521;p38"/>
          <p:cNvGrpSpPr/>
          <p:nvPr/>
        </p:nvGrpSpPr>
        <p:grpSpPr>
          <a:xfrm>
            <a:off x="1028700" y="5460868"/>
            <a:ext cx="112050" cy="5810400"/>
            <a:chOff x="0" y="0"/>
            <a:chExt cx="149400" cy="7747200"/>
          </a:xfrm>
        </p:grpSpPr>
        <p:sp>
          <p:nvSpPr>
            <p:cNvPr id="522" name="Google Shape;522;p38"/>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38"/>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26</a:t>
            </a:r>
            <a:endParaRPr/>
          </a:p>
        </p:txBody>
      </p:sp>
      <p:sp>
        <p:nvSpPr>
          <p:cNvPr id="525" name="Google Shape;525;p38"/>
          <p:cNvSpPr txBox="1"/>
          <p:nvPr/>
        </p:nvSpPr>
        <p:spPr>
          <a:xfrm>
            <a:off x="-1264450" y="604850"/>
            <a:ext cx="7415100" cy="431100"/>
          </a:xfrm>
          <a:prstGeom prst="rect">
            <a:avLst/>
          </a:prstGeom>
          <a:noFill/>
          <a:ln>
            <a:noFill/>
          </a:ln>
        </p:spPr>
        <p:txBody>
          <a:bodyPr spcFirstLastPara="1" wrap="square" lIns="0" tIns="0" rIns="0" bIns="0" anchor="t" anchorCtr="0">
            <a:spAutoFit/>
          </a:bodyPr>
          <a:lstStyle/>
          <a:p>
            <a:pPr marL="1645920" marR="0" lvl="0" indent="0" algn="r" rtl="0">
              <a:lnSpc>
                <a:spcPct val="140000"/>
              </a:lnSpc>
              <a:spcBef>
                <a:spcPts val="0"/>
              </a:spcBef>
              <a:spcAft>
                <a:spcPts val="0"/>
              </a:spcAft>
              <a:buNone/>
            </a:pPr>
            <a:r>
              <a:rPr lang="en-US" sz="2800" b="1">
                <a:solidFill>
                  <a:srgbClr val="FFFFFF"/>
                </a:solidFill>
              </a:rPr>
              <a:t>Procedures of Diffie -Hellman</a:t>
            </a:r>
            <a:endParaRPr sz="2400" b="1"/>
          </a:p>
        </p:txBody>
      </p:sp>
      <p:sp>
        <p:nvSpPr>
          <p:cNvPr id="526" name="Google Shape;526;p38"/>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1907400" y="4431975"/>
            <a:ext cx="2400300" cy="857400"/>
          </a:xfrm>
          <a:prstGeom prst="roundRect">
            <a:avLst>
              <a:gd name="adj" fmla="val 4499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1907400" y="5816675"/>
            <a:ext cx="2400300" cy="857400"/>
          </a:xfrm>
          <a:prstGeom prst="roundRect">
            <a:avLst>
              <a:gd name="adj" fmla="val 4499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1907400" y="7201375"/>
            <a:ext cx="2400300" cy="857400"/>
          </a:xfrm>
          <a:prstGeom prst="roundRect">
            <a:avLst>
              <a:gd name="adj" fmla="val 44991"/>
            </a:avLst>
          </a:prstGeom>
          <a:solidFill>
            <a:schemeClr val="lt2"/>
          </a:solidFill>
          <a:ln w="9525" cap="flat" cmpd="sng">
            <a:solidFill>
              <a:schemeClr val="dk2"/>
            </a:solidFill>
            <a:prstDash val="solid"/>
            <a:round/>
            <a:headEnd type="none" w="sm" len="sm"/>
            <a:tailEnd type="none" w="sm" len="sm"/>
          </a:ln>
          <a:effectLst>
            <a:outerShdw blurRad="171450" dist="161925" dir="672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txBox="1"/>
          <p:nvPr/>
        </p:nvSpPr>
        <p:spPr>
          <a:xfrm>
            <a:off x="2514600" y="4537425"/>
            <a:ext cx="2057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latin typeface="Calibri"/>
                <a:ea typeface="Calibri"/>
                <a:cs typeface="Calibri"/>
                <a:sym typeface="Calibri"/>
              </a:rPr>
              <a:t>Step 1:</a:t>
            </a:r>
            <a:endParaRPr sz="3000">
              <a:latin typeface="Calibri"/>
              <a:ea typeface="Calibri"/>
              <a:cs typeface="Calibri"/>
              <a:sym typeface="Calibri"/>
            </a:endParaRPr>
          </a:p>
        </p:txBody>
      </p:sp>
      <p:sp>
        <p:nvSpPr>
          <p:cNvPr id="531" name="Google Shape;531;p38"/>
          <p:cNvSpPr txBox="1"/>
          <p:nvPr/>
        </p:nvSpPr>
        <p:spPr>
          <a:xfrm>
            <a:off x="2478900" y="5922125"/>
            <a:ext cx="2057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latin typeface="Calibri"/>
                <a:ea typeface="Calibri"/>
                <a:cs typeface="Calibri"/>
                <a:sym typeface="Calibri"/>
              </a:rPr>
              <a:t>Step 2:</a:t>
            </a:r>
            <a:endParaRPr sz="3000">
              <a:latin typeface="Calibri"/>
              <a:ea typeface="Calibri"/>
              <a:cs typeface="Calibri"/>
              <a:sym typeface="Calibri"/>
            </a:endParaRPr>
          </a:p>
        </p:txBody>
      </p:sp>
      <p:sp>
        <p:nvSpPr>
          <p:cNvPr id="532" name="Google Shape;532;p38"/>
          <p:cNvSpPr txBox="1"/>
          <p:nvPr/>
        </p:nvSpPr>
        <p:spPr>
          <a:xfrm>
            <a:off x="2478900" y="7306825"/>
            <a:ext cx="2057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latin typeface="Calibri"/>
                <a:ea typeface="Calibri"/>
                <a:cs typeface="Calibri"/>
                <a:sym typeface="Calibri"/>
              </a:rPr>
              <a:t>Step 3:</a:t>
            </a:r>
            <a:endParaRPr sz="3000">
              <a:latin typeface="Calibri"/>
              <a:ea typeface="Calibri"/>
              <a:cs typeface="Calibri"/>
              <a:sym typeface="Calibri"/>
            </a:endParaRPr>
          </a:p>
        </p:txBody>
      </p:sp>
      <p:sp>
        <p:nvSpPr>
          <p:cNvPr id="533" name="Google Shape;533;p38"/>
          <p:cNvSpPr/>
          <p:nvPr/>
        </p:nvSpPr>
        <p:spPr>
          <a:xfrm>
            <a:off x="4663425" y="4614375"/>
            <a:ext cx="492600" cy="492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4663425" y="5999075"/>
            <a:ext cx="492600" cy="49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4663425" y="7383775"/>
            <a:ext cx="492600" cy="4926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6056500" y="1564475"/>
            <a:ext cx="11637300" cy="1092900"/>
          </a:xfrm>
          <a:prstGeom prst="roundRect">
            <a:avLst>
              <a:gd name="adj" fmla="val 451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8"/>
          <p:cNvSpPr txBox="1"/>
          <p:nvPr/>
        </p:nvSpPr>
        <p:spPr>
          <a:xfrm>
            <a:off x="7585950" y="1749275"/>
            <a:ext cx="9956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t>Finding private key &amp; public of sender &amp; receiver</a:t>
            </a:r>
            <a:endParaRPr sz="3200"/>
          </a:p>
        </p:txBody>
      </p:sp>
      <p:pic>
        <p:nvPicPr>
          <p:cNvPr id="538" name="Google Shape;538;p38"/>
          <p:cNvPicPr preferRelativeResize="0"/>
          <p:nvPr/>
        </p:nvPicPr>
        <p:blipFill>
          <a:blip r:embed="rId3">
            <a:alphaModFix/>
          </a:blip>
          <a:stretch>
            <a:fillRect/>
          </a:stretch>
        </p:blipFill>
        <p:spPr>
          <a:xfrm>
            <a:off x="7585950" y="3092000"/>
            <a:ext cx="2057400" cy="1573180"/>
          </a:xfrm>
          <a:prstGeom prst="rect">
            <a:avLst/>
          </a:prstGeom>
          <a:noFill/>
          <a:ln>
            <a:noFill/>
          </a:ln>
        </p:spPr>
      </p:pic>
      <p:pic>
        <p:nvPicPr>
          <p:cNvPr id="539" name="Google Shape;539;p38"/>
          <p:cNvPicPr preferRelativeResize="0"/>
          <p:nvPr/>
        </p:nvPicPr>
        <p:blipFill>
          <a:blip r:embed="rId4">
            <a:alphaModFix/>
          </a:blip>
          <a:stretch>
            <a:fillRect/>
          </a:stretch>
        </p:blipFill>
        <p:spPr>
          <a:xfrm>
            <a:off x="14095875" y="2734925"/>
            <a:ext cx="2344351" cy="2344351"/>
          </a:xfrm>
          <a:prstGeom prst="rect">
            <a:avLst/>
          </a:prstGeom>
          <a:noFill/>
          <a:ln>
            <a:noFill/>
          </a:ln>
        </p:spPr>
      </p:pic>
      <p:sp>
        <p:nvSpPr>
          <p:cNvPr id="540" name="Google Shape;540;p38"/>
          <p:cNvSpPr txBox="1"/>
          <p:nvPr/>
        </p:nvSpPr>
        <p:spPr>
          <a:xfrm>
            <a:off x="7585938" y="5099800"/>
            <a:ext cx="2199000" cy="135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800" b="1">
                <a:solidFill>
                  <a:schemeClr val="dk2"/>
                </a:solidFill>
              </a:rPr>
              <a:t>X</a:t>
            </a:r>
            <a:r>
              <a:rPr lang="en-US" sz="2800" b="1" baseline="-25000">
                <a:solidFill>
                  <a:schemeClr val="dk2"/>
                </a:solidFill>
              </a:rPr>
              <a:t>A </a:t>
            </a:r>
            <a:r>
              <a:rPr lang="en-US" sz="3700" b="1" baseline="-25000">
                <a:solidFill>
                  <a:schemeClr val="dk2"/>
                </a:solidFill>
              </a:rPr>
              <a:t>,</a:t>
            </a:r>
            <a:r>
              <a:rPr lang="en-US" sz="3200" b="1">
                <a:solidFill>
                  <a:srgbClr val="274E13"/>
                </a:solidFill>
              </a:rPr>
              <a:t>Y</a:t>
            </a:r>
            <a:r>
              <a:rPr lang="en-US" sz="3200" b="1" baseline="-25000">
                <a:solidFill>
                  <a:srgbClr val="274E13"/>
                </a:solidFill>
              </a:rPr>
              <a:t>B</a:t>
            </a:r>
            <a:r>
              <a:rPr lang="en-US" sz="3200" b="1" baseline="-25000">
                <a:solidFill>
                  <a:schemeClr val="dk2"/>
                </a:solidFill>
              </a:rPr>
              <a:t>, </a:t>
            </a:r>
            <a:r>
              <a:rPr lang="en-US" sz="3800">
                <a:solidFill>
                  <a:schemeClr val="dk2"/>
                </a:solidFill>
              </a:rPr>
              <a:t>q</a:t>
            </a:r>
            <a:endParaRPr sz="3600" b="1" baseline="-25000">
              <a:solidFill>
                <a:schemeClr val="dk2"/>
              </a:solidFill>
            </a:endParaRPr>
          </a:p>
          <a:p>
            <a:pPr marL="0" lvl="0" indent="0" algn="l" rtl="0">
              <a:spcBef>
                <a:spcPts val="1200"/>
              </a:spcBef>
              <a:spcAft>
                <a:spcPts val="0"/>
              </a:spcAft>
              <a:buNone/>
            </a:pPr>
            <a:endParaRPr sz="2200"/>
          </a:p>
        </p:txBody>
      </p:sp>
      <p:sp>
        <p:nvSpPr>
          <p:cNvPr id="541" name="Google Shape;541;p38"/>
          <p:cNvSpPr txBox="1"/>
          <p:nvPr/>
        </p:nvSpPr>
        <p:spPr>
          <a:xfrm>
            <a:off x="6953475" y="7306825"/>
            <a:ext cx="3994800" cy="1723800"/>
          </a:xfrm>
          <a:prstGeom prst="rect">
            <a:avLst/>
          </a:prstGeom>
          <a:solidFill>
            <a:srgbClr val="B6D7A8"/>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3200" b="1">
                <a:solidFill>
                  <a:srgbClr val="38761D"/>
                </a:solidFill>
              </a:rPr>
              <a:t>K</a:t>
            </a:r>
            <a:r>
              <a:rPr lang="en-US" sz="3200" b="1">
                <a:solidFill>
                  <a:schemeClr val="dk2"/>
                </a:solidFill>
              </a:rPr>
              <a:t> </a:t>
            </a:r>
            <a:r>
              <a:rPr lang="en-US" sz="2200" b="1" baseline="-25000">
                <a:solidFill>
                  <a:schemeClr val="dk2"/>
                </a:solidFill>
              </a:rPr>
              <a:t> </a:t>
            </a:r>
            <a:r>
              <a:rPr lang="en-US" sz="2200">
                <a:solidFill>
                  <a:schemeClr val="dk1"/>
                </a:solidFill>
              </a:rPr>
              <a:t>=  </a:t>
            </a:r>
            <a:r>
              <a:rPr lang="en-US" sz="4000" b="1">
                <a:solidFill>
                  <a:srgbClr val="274E13"/>
                </a:solidFill>
                <a:latin typeface="Times New Roman"/>
                <a:ea typeface="Times New Roman"/>
                <a:cs typeface="Times New Roman"/>
                <a:sym typeface="Times New Roman"/>
              </a:rPr>
              <a:t>(</a:t>
            </a:r>
            <a:r>
              <a:rPr lang="en-US" sz="3200" b="1">
                <a:solidFill>
                  <a:srgbClr val="274E13"/>
                </a:solidFill>
              </a:rPr>
              <a:t>Y</a:t>
            </a:r>
            <a:r>
              <a:rPr lang="en-US" sz="3200" b="1" baseline="-25000">
                <a:solidFill>
                  <a:srgbClr val="274E13"/>
                </a:solidFill>
              </a:rPr>
              <a:t>B</a:t>
            </a:r>
            <a:r>
              <a:rPr lang="en-US" sz="4000" b="1">
                <a:solidFill>
                  <a:srgbClr val="274E13"/>
                </a:solidFill>
                <a:latin typeface="Times New Roman"/>
                <a:ea typeface="Times New Roman"/>
                <a:cs typeface="Times New Roman"/>
                <a:sym typeface="Times New Roman"/>
              </a:rPr>
              <a:t>)</a:t>
            </a:r>
            <a:r>
              <a:rPr lang="en-US" sz="3800" b="1" baseline="30000">
                <a:solidFill>
                  <a:schemeClr val="dk2"/>
                </a:solidFill>
              </a:rPr>
              <a:t>Xa  </a:t>
            </a:r>
            <a:r>
              <a:rPr lang="en-US" sz="3200">
                <a:solidFill>
                  <a:schemeClr val="dk1"/>
                </a:solidFill>
              </a:rPr>
              <a:t>mod</a:t>
            </a:r>
            <a:r>
              <a:rPr lang="en-US" sz="3200" b="1">
                <a:solidFill>
                  <a:schemeClr val="dk2"/>
                </a:solidFill>
              </a:rPr>
              <a:t> q</a:t>
            </a:r>
            <a:endParaRPr sz="3200" b="1">
              <a:solidFill>
                <a:schemeClr val="dk2"/>
              </a:solidFill>
            </a:endParaRPr>
          </a:p>
          <a:p>
            <a:pPr marL="0" lvl="0" indent="0" algn="l" rtl="0">
              <a:spcBef>
                <a:spcPts val="1200"/>
              </a:spcBef>
              <a:spcAft>
                <a:spcPts val="0"/>
              </a:spcAft>
              <a:buNone/>
            </a:pPr>
            <a:endParaRPr sz="2200">
              <a:solidFill>
                <a:schemeClr val="dk1"/>
              </a:solidFill>
            </a:endParaRPr>
          </a:p>
          <a:p>
            <a:pPr marL="0" lvl="0" indent="0" algn="l" rtl="0">
              <a:spcBef>
                <a:spcPts val="0"/>
              </a:spcBef>
              <a:spcAft>
                <a:spcPts val="0"/>
              </a:spcAft>
              <a:buNone/>
            </a:pPr>
            <a:endParaRPr sz="2200"/>
          </a:p>
        </p:txBody>
      </p:sp>
      <p:sp>
        <p:nvSpPr>
          <p:cNvPr id="542" name="Google Shape;542;p38"/>
          <p:cNvSpPr txBox="1"/>
          <p:nvPr/>
        </p:nvSpPr>
        <p:spPr>
          <a:xfrm>
            <a:off x="14263350" y="5079275"/>
            <a:ext cx="2199000" cy="135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800" b="1">
                <a:solidFill>
                  <a:srgbClr val="274E13"/>
                </a:solidFill>
              </a:rPr>
              <a:t>X</a:t>
            </a:r>
            <a:r>
              <a:rPr lang="en-US" sz="2800" b="1" baseline="-25000">
                <a:solidFill>
                  <a:srgbClr val="274E13"/>
                </a:solidFill>
              </a:rPr>
              <a:t>B </a:t>
            </a:r>
            <a:r>
              <a:rPr lang="en-US" sz="3700" b="1" baseline="-25000">
                <a:solidFill>
                  <a:schemeClr val="dk2"/>
                </a:solidFill>
              </a:rPr>
              <a:t>,</a:t>
            </a:r>
            <a:r>
              <a:rPr lang="en-US" sz="3200" b="1">
                <a:solidFill>
                  <a:schemeClr val="dk2"/>
                </a:solidFill>
              </a:rPr>
              <a:t>Y</a:t>
            </a:r>
            <a:r>
              <a:rPr lang="en-US" sz="3200" b="1" baseline="-25000">
                <a:solidFill>
                  <a:schemeClr val="dk2"/>
                </a:solidFill>
              </a:rPr>
              <a:t>A, </a:t>
            </a:r>
            <a:r>
              <a:rPr lang="en-US" sz="3800">
                <a:solidFill>
                  <a:schemeClr val="dk2"/>
                </a:solidFill>
              </a:rPr>
              <a:t>q</a:t>
            </a:r>
            <a:endParaRPr sz="3600" b="1" baseline="-25000">
              <a:solidFill>
                <a:schemeClr val="dk2"/>
              </a:solidFill>
            </a:endParaRPr>
          </a:p>
          <a:p>
            <a:pPr marL="0" lvl="0" indent="0" algn="l" rtl="0">
              <a:spcBef>
                <a:spcPts val="1200"/>
              </a:spcBef>
              <a:spcAft>
                <a:spcPts val="0"/>
              </a:spcAft>
              <a:buNone/>
            </a:pPr>
            <a:endParaRPr sz="2200"/>
          </a:p>
        </p:txBody>
      </p:sp>
      <p:sp>
        <p:nvSpPr>
          <p:cNvPr id="543" name="Google Shape;543;p38"/>
          <p:cNvSpPr txBox="1"/>
          <p:nvPr/>
        </p:nvSpPr>
        <p:spPr>
          <a:xfrm>
            <a:off x="13365450" y="7306825"/>
            <a:ext cx="3994800" cy="1723800"/>
          </a:xfrm>
          <a:prstGeom prst="rect">
            <a:avLst/>
          </a:prstGeom>
          <a:solidFill>
            <a:srgbClr val="B6D7A8"/>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3200" b="1">
                <a:solidFill>
                  <a:srgbClr val="38761D"/>
                </a:solidFill>
              </a:rPr>
              <a:t>K</a:t>
            </a:r>
            <a:r>
              <a:rPr lang="en-US" sz="3200" b="1">
                <a:solidFill>
                  <a:schemeClr val="dk2"/>
                </a:solidFill>
              </a:rPr>
              <a:t> </a:t>
            </a:r>
            <a:r>
              <a:rPr lang="en-US" sz="2200" b="1" baseline="-25000">
                <a:solidFill>
                  <a:schemeClr val="dk2"/>
                </a:solidFill>
              </a:rPr>
              <a:t> </a:t>
            </a:r>
            <a:r>
              <a:rPr lang="en-US" sz="2200">
                <a:solidFill>
                  <a:schemeClr val="dk1"/>
                </a:solidFill>
              </a:rPr>
              <a:t>=  </a:t>
            </a:r>
            <a:r>
              <a:rPr lang="en-US" sz="4000" b="1">
                <a:solidFill>
                  <a:srgbClr val="274E13"/>
                </a:solidFill>
                <a:latin typeface="Times New Roman"/>
                <a:ea typeface="Times New Roman"/>
                <a:cs typeface="Times New Roman"/>
                <a:sym typeface="Times New Roman"/>
              </a:rPr>
              <a:t>(</a:t>
            </a:r>
            <a:r>
              <a:rPr lang="en-US" sz="3200" b="1">
                <a:solidFill>
                  <a:schemeClr val="dk2"/>
                </a:solidFill>
              </a:rPr>
              <a:t>Y</a:t>
            </a:r>
            <a:r>
              <a:rPr lang="en-US" sz="3200" b="1" baseline="-25000">
                <a:solidFill>
                  <a:schemeClr val="dk2"/>
                </a:solidFill>
              </a:rPr>
              <a:t>A</a:t>
            </a:r>
            <a:r>
              <a:rPr lang="en-US" sz="4000" b="1">
                <a:solidFill>
                  <a:srgbClr val="274E13"/>
                </a:solidFill>
                <a:latin typeface="Times New Roman"/>
                <a:ea typeface="Times New Roman"/>
                <a:cs typeface="Times New Roman"/>
                <a:sym typeface="Times New Roman"/>
              </a:rPr>
              <a:t>)</a:t>
            </a:r>
            <a:r>
              <a:rPr lang="en-US" sz="3800" b="1" baseline="30000">
                <a:solidFill>
                  <a:srgbClr val="274E13"/>
                </a:solidFill>
              </a:rPr>
              <a:t>Xb</a:t>
            </a:r>
            <a:r>
              <a:rPr lang="en-US" sz="3800" b="1" baseline="30000">
                <a:solidFill>
                  <a:schemeClr val="dk2"/>
                </a:solidFill>
              </a:rPr>
              <a:t>  </a:t>
            </a:r>
            <a:r>
              <a:rPr lang="en-US" sz="3200">
                <a:solidFill>
                  <a:schemeClr val="dk1"/>
                </a:solidFill>
              </a:rPr>
              <a:t>mod</a:t>
            </a:r>
            <a:r>
              <a:rPr lang="en-US" sz="3200" b="1">
                <a:solidFill>
                  <a:schemeClr val="dk2"/>
                </a:solidFill>
              </a:rPr>
              <a:t> q</a:t>
            </a:r>
            <a:endParaRPr sz="3200" b="1">
              <a:solidFill>
                <a:schemeClr val="dk2"/>
              </a:solidFill>
            </a:endParaRPr>
          </a:p>
          <a:p>
            <a:pPr marL="0" lvl="0" indent="0" algn="l" rtl="0">
              <a:spcBef>
                <a:spcPts val="1200"/>
              </a:spcBef>
              <a:spcAft>
                <a:spcPts val="0"/>
              </a:spcAft>
              <a:buNone/>
            </a:pPr>
            <a:endParaRPr sz="2200">
              <a:solidFill>
                <a:schemeClr val="dk1"/>
              </a:solidFill>
            </a:endParaRPr>
          </a:p>
          <a:p>
            <a:pPr marL="0" lvl="0" indent="0" algn="l" rtl="0">
              <a:spcBef>
                <a:spcPts val="0"/>
              </a:spcBef>
              <a:spcAft>
                <a:spcPts val="0"/>
              </a:spcAft>
              <a:buNone/>
            </a:pPr>
            <a:endParaRPr sz="2200"/>
          </a:p>
        </p:txBody>
      </p:sp>
      <p:sp>
        <p:nvSpPr>
          <p:cNvPr id="544" name="Google Shape;544;p38"/>
          <p:cNvSpPr/>
          <p:nvPr/>
        </p:nvSpPr>
        <p:spPr>
          <a:xfrm>
            <a:off x="11679113" y="7782925"/>
            <a:ext cx="955500" cy="771600"/>
          </a:xfrm>
          <a:prstGeom prst="mathEqual">
            <a:avLst>
              <a:gd name="adj1" fmla="val 23520"/>
              <a:gd name="adj2" fmla="val 1176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548"/>
        <p:cNvGrpSpPr/>
        <p:nvPr/>
      </p:nvGrpSpPr>
      <p:grpSpPr>
        <a:xfrm>
          <a:off x="0" y="0"/>
          <a:ext cx="0" cy="0"/>
          <a:chOff x="0" y="0"/>
          <a:chExt cx="0" cy="0"/>
        </a:xfrm>
      </p:grpSpPr>
      <p:sp>
        <p:nvSpPr>
          <p:cNvPr id="549" name="Google Shape;549;p39"/>
          <p:cNvSpPr/>
          <p:nvPr/>
        </p:nvSpPr>
        <p:spPr>
          <a:xfrm>
            <a:off x="5392100" y="1221575"/>
            <a:ext cx="15122400" cy="906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39"/>
          <p:cNvCxnSpPr/>
          <p:nvPr/>
        </p:nvCxnSpPr>
        <p:spPr>
          <a:xfrm>
            <a:off x="3107550" y="4948775"/>
            <a:ext cx="0" cy="2593200"/>
          </a:xfrm>
          <a:prstGeom prst="straightConnector1">
            <a:avLst/>
          </a:prstGeom>
          <a:noFill/>
          <a:ln w="28575" cap="flat" cmpd="sng">
            <a:solidFill>
              <a:schemeClr val="lt1"/>
            </a:solidFill>
            <a:prstDash val="solid"/>
            <a:round/>
            <a:headEnd type="none" w="med" len="med"/>
            <a:tailEnd type="none" w="med" len="med"/>
          </a:ln>
        </p:spPr>
      </p:cxnSp>
      <p:grpSp>
        <p:nvGrpSpPr>
          <p:cNvPr id="551" name="Google Shape;551;p39"/>
          <p:cNvGrpSpPr/>
          <p:nvPr/>
        </p:nvGrpSpPr>
        <p:grpSpPr>
          <a:xfrm>
            <a:off x="1028700" y="5460868"/>
            <a:ext cx="112050" cy="5810400"/>
            <a:chOff x="0" y="0"/>
            <a:chExt cx="149400" cy="7747200"/>
          </a:xfrm>
        </p:grpSpPr>
        <p:sp>
          <p:nvSpPr>
            <p:cNvPr id="552" name="Google Shape;552;p39"/>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39"/>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27</a:t>
            </a:r>
            <a:endParaRPr/>
          </a:p>
        </p:txBody>
      </p:sp>
      <p:sp>
        <p:nvSpPr>
          <p:cNvPr id="555" name="Google Shape;555;p39"/>
          <p:cNvSpPr txBox="1"/>
          <p:nvPr/>
        </p:nvSpPr>
        <p:spPr>
          <a:xfrm>
            <a:off x="-807250" y="604850"/>
            <a:ext cx="7415100" cy="431100"/>
          </a:xfrm>
          <a:prstGeom prst="rect">
            <a:avLst/>
          </a:prstGeom>
          <a:noFill/>
          <a:ln>
            <a:noFill/>
          </a:ln>
        </p:spPr>
        <p:txBody>
          <a:bodyPr spcFirstLastPara="1" wrap="square" lIns="0" tIns="0" rIns="0" bIns="0" anchor="t" anchorCtr="0">
            <a:spAutoFit/>
          </a:bodyPr>
          <a:lstStyle/>
          <a:p>
            <a:pPr marL="1645920" marR="0" lvl="0" indent="0" algn="r" rtl="0">
              <a:lnSpc>
                <a:spcPct val="140000"/>
              </a:lnSpc>
              <a:spcBef>
                <a:spcPts val="0"/>
              </a:spcBef>
              <a:spcAft>
                <a:spcPts val="0"/>
              </a:spcAft>
              <a:buNone/>
            </a:pPr>
            <a:r>
              <a:rPr lang="en-US" sz="2800" b="1">
                <a:solidFill>
                  <a:srgbClr val="FFFFFF"/>
                </a:solidFill>
              </a:rPr>
              <a:t>Math example of Diffie -Hellman</a:t>
            </a:r>
            <a:endParaRPr sz="2400" b="1"/>
          </a:p>
        </p:txBody>
      </p:sp>
      <p:sp>
        <p:nvSpPr>
          <p:cNvPr id="556" name="Google Shape;556;p39"/>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1907400" y="4431975"/>
            <a:ext cx="2400300" cy="857400"/>
          </a:xfrm>
          <a:prstGeom prst="roundRect">
            <a:avLst>
              <a:gd name="adj" fmla="val 44991"/>
            </a:avLst>
          </a:prstGeom>
          <a:solidFill>
            <a:schemeClr val="lt2"/>
          </a:solidFill>
          <a:ln w="9525" cap="flat" cmpd="sng">
            <a:solidFill>
              <a:schemeClr val="dk2"/>
            </a:solidFill>
            <a:prstDash val="solid"/>
            <a:round/>
            <a:headEnd type="none" w="sm" len="sm"/>
            <a:tailEnd type="none" w="sm" len="sm"/>
          </a:ln>
          <a:effectLst>
            <a:outerShdw blurRad="171450" dist="142875" dir="7560000" algn="bl" rotWithShape="0">
              <a:schemeClr val="lt1">
                <a:alpha val="6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1907400" y="5816675"/>
            <a:ext cx="2400300" cy="857400"/>
          </a:xfrm>
          <a:prstGeom prst="roundRect">
            <a:avLst>
              <a:gd name="adj" fmla="val 4499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1907400" y="7201375"/>
            <a:ext cx="2400300" cy="857400"/>
          </a:xfrm>
          <a:prstGeom prst="roundRect">
            <a:avLst>
              <a:gd name="adj" fmla="val 4499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txBox="1"/>
          <p:nvPr/>
        </p:nvSpPr>
        <p:spPr>
          <a:xfrm>
            <a:off x="2514600" y="4537425"/>
            <a:ext cx="2057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latin typeface="Calibri"/>
                <a:ea typeface="Calibri"/>
                <a:cs typeface="Calibri"/>
                <a:sym typeface="Calibri"/>
              </a:rPr>
              <a:t>Step 1:</a:t>
            </a:r>
            <a:endParaRPr sz="3000">
              <a:latin typeface="Calibri"/>
              <a:ea typeface="Calibri"/>
              <a:cs typeface="Calibri"/>
              <a:sym typeface="Calibri"/>
            </a:endParaRPr>
          </a:p>
        </p:txBody>
      </p:sp>
      <p:sp>
        <p:nvSpPr>
          <p:cNvPr id="561" name="Google Shape;561;p39"/>
          <p:cNvSpPr txBox="1"/>
          <p:nvPr/>
        </p:nvSpPr>
        <p:spPr>
          <a:xfrm>
            <a:off x="2478900" y="5922125"/>
            <a:ext cx="2057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latin typeface="Calibri"/>
                <a:ea typeface="Calibri"/>
                <a:cs typeface="Calibri"/>
                <a:sym typeface="Calibri"/>
              </a:rPr>
              <a:t>Step 2:</a:t>
            </a:r>
            <a:endParaRPr sz="3000">
              <a:latin typeface="Calibri"/>
              <a:ea typeface="Calibri"/>
              <a:cs typeface="Calibri"/>
              <a:sym typeface="Calibri"/>
            </a:endParaRPr>
          </a:p>
        </p:txBody>
      </p:sp>
      <p:sp>
        <p:nvSpPr>
          <p:cNvPr id="562" name="Google Shape;562;p39"/>
          <p:cNvSpPr txBox="1"/>
          <p:nvPr/>
        </p:nvSpPr>
        <p:spPr>
          <a:xfrm>
            <a:off x="2478900" y="7306825"/>
            <a:ext cx="2057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latin typeface="Calibri"/>
                <a:ea typeface="Calibri"/>
                <a:cs typeface="Calibri"/>
                <a:sym typeface="Calibri"/>
              </a:rPr>
              <a:t>Step 3:</a:t>
            </a:r>
            <a:endParaRPr sz="3000">
              <a:latin typeface="Calibri"/>
              <a:ea typeface="Calibri"/>
              <a:cs typeface="Calibri"/>
              <a:sym typeface="Calibri"/>
            </a:endParaRPr>
          </a:p>
        </p:txBody>
      </p:sp>
      <p:sp>
        <p:nvSpPr>
          <p:cNvPr id="563" name="Google Shape;563;p39"/>
          <p:cNvSpPr/>
          <p:nvPr/>
        </p:nvSpPr>
        <p:spPr>
          <a:xfrm>
            <a:off x="4663425" y="4614375"/>
            <a:ext cx="492600" cy="49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4663425" y="5999075"/>
            <a:ext cx="492600" cy="49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4663425" y="7383775"/>
            <a:ext cx="492600" cy="49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6056500" y="1564475"/>
            <a:ext cx="11637300" cy="1092900"/>
          </a:xfrm>
          <a:prstGeom prst="roundRect">
            <a:avLst>
              <a:gd name="adj" fmla="val 451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txBox="1"/>
          <p:nvPr/>
        </p:nvSpPr>
        <p:spPr>
          <a:xfrm>
            <a:off x="7509750" y="1749275"/>
            <a:ext cx="9956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t>Assuming a prime number &amp; it’s primitive root</a:t>
            </a:r>
            <a:endParaRPr sz="3200"/>
          </a:p>
        </p:txBody>
      </p:sp>
      <p:sp>
        <p:nvSpPr>
          <p:cNvPr id="568" name="Google Shape;568;p39"/>
          <p:cNvSpPr/>
          <p:nvPr/>
        </p:nvSpPr>
        <p:spPr>
          <a:xfrm>
            <a:off x="6216025" y="3502825"/>
            <a:ext cx="428700" cy="321600"/>
          </a:xfrm>
          <a:prstGeom prst="chevron">
            <a:avLst>
              <a:gd name="adj" fmla="val 50000"/>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6216025" y="4431975"/>
            <a:ext cx="428700" cy="321600"/>
          </a:xfrm>
          <a:prstGeom prst="chevron">
            <a:avLst>
              <a:gd name="adj" fmla="val 50000"/>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txBox="1"/>
          <p:nvPr/>
        </p:nvSpPr>
        <p:spPr>
          <a:xfrm>
            <a:off x="6916100" y="3402025"/>
            <a:ext cx="494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t>Assume a prime number </a:t>
            </a:r>
            <a:r>
              <a:rPr lang="en-US" sz="2200" b="1">
                <a:solidFill>
                  <a:srgbClr val="0000FF"/>
                </a:solidFill>
              </a:rPr>
              <a:t>q = 11</a:t>
            </a:r>
            <a:endParaRPr sz="2500" b="1">
              <a:solidFill>
                <a:srgbClr val="0000FF"/>
              </a:solidFill>
            </a:endParaRPr>
          </a:p>
        </p:txBody>
      </p:sp>
      <p:sp>
        <p:nvSpPr>
          <p:cNvPr id="571" name="Google Shape;571;p39"/>
          <p:cNvSpPr txBox="1"/>
          <p:nvPr/>
        </p:nvSpPr>
        <p:spPr>
          <a:xfrm>
            <a:off x="6892313" y="4219013"/>
            <a:ext cx="46806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t>Select </a:t>
            </a:r>
            <a:r>
              <a:rPr lang="en-US" sz="3100" b="1">
                <a:solidFill>
                  <a:srgbClr val="FFC033"/>
                </a:solidFill>
              </a:rPr>
              <a:t>⍺</a:t>
            </a:r>
            <a:r>
              <a:rPr lang="en-US" sz="3100" b="1">
                <a:solidFill>
                  <a:schemeClr val="dk1"/>
                </a:solidFill>
              </a:rPr>
              <a:t>,</a:t>
            </a:r>
            <a:r>
              <a:rPr lang="en-US" sz="2200"/>
              <a:t> primitive root of </a:t>
            </a:r>
            <a:r>
              <a:rPr lang="en-US" sz="2200" b="1">
                <a:solidFill>
                  <a:srgbClr val="0000FF"/>
                </a:solidFill>
              </a:rPr>
              <a:t>q</a:t>
            </a:r>
            <a:endParaRPr sz="2500" b="1">
              <a:solidFill>
                <a:srgbClr val="0000FF"/>
              </a:solidFill>
            </a:endParaRPr>
          </a:p>
        </p:txBody>
      </p:sp>
      <p:sp>
        <p:nvSpPr>
          <p:cNvPr id="572" name="Google Shape;572;p39"/>
          <p:cNvSpPr txBox="1"/>
          <p:nvPr/>
        </p:nvSpPr>
        <p:spPr>
          <a:xfrm>
            <a:off x="10844275" y="4261875"/>
            <a:ext cx="1238700" cy="661800"/>
          </a:xfrm>
          <a:prstGeom prst="rect">
            <a:avLst/>
          </a:prstGeom>
          <a:solidFill>
            <a:srgbClr val="D9D9D9"/>
          </a:solid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100" b="1">
                <a:solidFill>
                  <a:srgbClr val="FFC033"/>
                </a:solidFill>
              </a:rPr>
              <a:t>⍺ </a:t>
            </a:r>
            <a:r>
              <a:rPr lang="en-US" sz="3100" b="1">
                <a:solidFill>
                  <a:schemeClr val="dk1"/>
                </a:solidFill>
              </a:rPr>
              <a:t>&lt; </a:t>
            </a:r>
            <a:r>
              <a:rPr lang="en-US" sz="3100" b="1">
                <a:solidFill>
                  <a:schemeClr val="dk2"/>
                </a:solidFill>
              </a:rPr>
              <a:t>q</a:t>
            </a:r>
            <a:endParaRPr sz="2500">
              <a:solidFill>
                <a:schemeClr val="dk2"/>
              </a:solidFill>
              <a:latin typeface="Calibri"/>
              <a:ea typeface="Calibri"/>
              <a:cs typeface="Calibri"/>
              <a:sym typeface="Calibri"/>
            </a:endParaRPr>
          </a:p>
        </p:txBody>
      </p:sp>
      <p:sp>
        <p:nvSpPr>
          <p:cNvPr id="573" name="Google Shape;573;p39"/>
          <p:cNvSpPr txBox="1"/>
          <p:nvPr/>
        </p:nvSpPr>
        <p:spPr>
          <a:xfrm>
            <a:off x="7921100" y="5679300"/>
            <a:ext cx="74151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100" b="1">
                <a:solidFill>
                  <a:srgbClr val="FFC033"/>
                </a:solidFill>
              </a:rPr>
              <a:t>⍺ </a:t>
            </a:r>
            <a:r>
              <a:rPr lang="en-US" sz="2200">
                <a:solidFill>
                  <a:schemeClr val="dk1"/>
                </a:solidFill>
              </a:rPr>
              <a:t>is a primitive root of </a:t>
            </a:r>
            <a:r>
              <a:rPr lang="en-US" sz="2500" b="1">
                <a:solidFill>
                  <a:schemeClr val="dk2"/>
                </a:solidFill>
              </a:rPr>
              <a:t>11</a:t>
            </a:r>
            <a:r>
              <a:rPr lang="en-US" sz="3100" b="1">
                <a:solidFill>
                  <a:schemeClr val="dk2"/>
                </a:solidFill>
              </a:rPr>
              <a:t> </a:t>
            </a:r>
            <a:r>
              <a:rPr lang="en-US" sz="2200">
                <a:solidFill>
                  <a:schemeClr val="dk1"/>
                </a:solidFill>
              </a:rPr>
              <a:t>if: </a:t>
            </a:r>
            <a:r>
              <a:rPr lang="en-US" sz="3100" b="1">
                <a:solidFill>
                  <a:srgbClr val="FFC033"/>
                </a:solidFill>
              </a:rPr>
              <a:t> </a:t>
            </a:r>
            <a:endParaRPr sz="2500">
              <a:solidFill>
                <a:schemeClr val="dk1"/>
              </a:solidFill>
            </a:endParaRPr>
          </a:p>
        </p:txBody>
      </p:sp>
      <p:sp>
        <p:nvSpPr>
          <p:cNvPr id="574" name="Google Shape;574;p39"/>
          <p:cNvSpPr txBox="1"/>
          <p:nvPr/>
        </p:nvSpPr>
        <p:spPr>
          <a:xfrm>
            <a:off x="5713650" y="6341100"/>
            <a:ext cx="79296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100" b="1">
                <a:solidFill>
                  <a:srgbClr val="FFC033"/>
                </a:solidFill>
              </a:rPr>
              <a:t>⍺ </a:t>
            </a:r>
            <a:r>
              <a:rPr lang="en-US" sz="2200">
                <a:solidFill>
                  <a:schemeClr val="dk1"/>
                </a:solidFill>
              </a:rPr>
              <a:t>mod </a:t>
            </a:r>
            <a:r>
              <a:rPr lang="en-US" sz="2600" b="1">
                <a:solidFill>
                  <a:schemeClr val="dk2"/>
                </a:solidFill>
              </a:rPr>
              <a:t>11</a:t>
            </a:r>
            <a:r>
              <a:rPr lang="en-US" sz="2200">
                <a:solidFill>
                  <a:schemeClr val="dk1"/>
                </a:solidFill>
              </a:rPr>
              <a:t>, </a:t>
            </a:r>
            <a:r>
              <a:rPr lang="en-US" sz="3100" b="1">
                <a:solidFill>
                  <a:srgbClr val="FFC033"/>
                </a:solidFill>
              </a:rPr>
              <a:t>⍺²</a:t>
            </a:r>
            <a:r>
              <a:rPr lang="en-US" sz="2200">
                <a:solidFill>
                  <a:schemeClr val="dk1"/>
                </a:solidFill>
              </a:rPr>
              <a:t> mod </a:t>
            </a:r>
            <a:r>
              <a:rPr lang="en-US" sz="2600" b="1">
                <a:solidFill>
                  <a:schemeClr val="dk2"/>
                </a:solidFill>
              </a:rPr>
              <a:t>11</a:t>
            </a:r>
            <a:r>
              <a:rPr lang="en-US" sz="2200">
                <a:solidFill>
                  <a:schemeClr val="dk1"/>
                </a:solidFill>
              </a:rPr>
              <a:t>, </a:t>
            </a:r>
            <a:r>
              <a:rPr lang="en-US" sz="3100" b="1">
                <a:solidFill>
                  <a:srgbClr val="FFC033"/>
                </a:solidFill>
              </a:rPr>
              <a:t>⍺³</a:t>
            </a:r>
            <a:r>
              <a:rPr lang="en-US" sz="2200">
                <a:solidFill>
                  <a:schemeClr val="dk1"/>
                </a:solidFill>
              </a:rPr>
              <a:t> mod </a:t>
            </a:r>
            <a:r>
              <a:rPr lang="en-US" sz="2600" b="1">
                <a:solidFill>
                  <a:schemeClr val="dk2"/>
                </a:solidFill>
              </a:rPr>
              <a:t>11</a:t>
            </a:r>
            <a:r>
              <a:rPr lang="en-US" sz="2200">
                <a:solidFill>
                  <a:schemeClr val="dk1"/>
                </a:solidFill>
              </a:rPr>
              <a:t>………. </a:t>
            </a:r>
            <a:r>
              <a:rPr lang="en-US" sz="3100" b="1">
                <a:solidFill>
                  <a:srgbClr val="FFC033"/>
                </a:solidFill>
              </a:rPr>
              <a:t>⍺</a:t>
            </a:r>
            <a:r>
              <a:rPr lang="en-US" sz="3600" b="1" baseline="30000">
                <a:solidFill>
                  <a:srgbClr val="FFC033"/>
                </a:solidFill>
              </a:rPr>
              <a:t>11-1</a:t>
            </a:r>
            <a:r>
              <a:rPr lang="en-US" sz="4700" b="1">
                <a:solidFill>
                  <a:srgbClr val="FFC033"/>
                </a:solidFill>
              </a:rPr>
              <a:t> </a:t>
            </a:r>
            <a:r>
              <a:rPr lang="en-US" sz="2200">
                <a:solidFill>
                  <a:schemeClr val="dk1"/>
                </a:solidFill>
              </a:rPr>
              <a:t>mod </a:t>
            </a:r>
            <a:r>
              <a:rPr lang="en-US" sz="2600" b="1">
                <a:solidFill>
                  <a:schemeClr val="dk2"/>
                </a:solidFill>
              </a:rPr>
              <a:t>11</a:t>
            </a:r>
            <a:r>
              <a:rPr lang="en-US" sz="3100" b="1">
                <a:solidFill>
                  <a:srgbClr val="FFC033"/>
                </a:solidFill>
              </a:rPr>
              <a:t> </a:t>
            </a:r>
            <a:endParaRPr sz="2500">
              <a:solidFill>
                <a:schemeClr val="dk1"/>
              </a:solidFill>
            </a:endParaRPr>
          </a:p>
        </p:txBody>
      </p:sp>
      <p:sp>
        <p:nvSpPr>
          <p:cNvPr id="575" name="Google Shape;575;p39"/>
          <p:cNvSpPr txBox="1"/>
          <p:nvPr/>
        </p:nvSpPr>
        <p:spPr>
          <a:xfrm>
            <a:off x="8130500" y="7806563"/>
            <a:ext cx="28194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solidFill>
                  <a:schemeClr val="dk1"/>
                </a:solidFill>
              </a:rPr>
              <a:t>1,2,3,........... </a:t>
            </a:r>
            <a:r>
              <a:rPr lang="en-US" sz="3100" b="1">
                <a:solidFill>
                  <a:schemeClr val="dk2"/>
                </a:solidFill>
              </a:rPr>
              <a:t>q</a:t>
            </a:r>
            <a:r>
              <a:rPr lang="en-US" sz="2200">
                <a:solidFill>
                  <a:schemeClr val="dk1"/>
                </a:solidFill>
              </a:rPr>
              <a:t>-1</a:t>
            </a:r>
            <a:r>
              <a:rPr lang="en-US" sz="2300">
                <a:solidFill>
                  <a:schemeClr val="dk1"/>
                </a:solidFill>
              </a:rPr>
              <a:t> </a:t>
            </a:r>
            <a:r>
              <a:rPr lang="en-US" sz="2200">
                <a:solidFill>
                  <a:schemeClr val="dk1"/>
                </a:solidFill>
              </a:rPr>
              <a:t> </a:t>
            </a:r>
            <a:r>
              <a:rPr lang="en-US" sz="3100" b="1">
                <a:solidFill>
                  <a:srgbClr val="FFC033"/>
                </a:solidFill>
              </a:rPr>
              <a:t> </a:t>
            </a:r>
            <a:endParaRPr sz="2500">
              <a:solidFill>
                <a:schemeClr val="dk1"/>
              </a:solidFill>
            </a:endParaRPr>
          </a:p>
        </p:txBody>
      </p:sp>
      <p:sp>
        <p:nvSpPr>
          <p:cNvPr id="576" name="Google Shape;576;p39"/>
          <p:cNvSpPr/>
          <p:nvPr/>
        </p:nvSpPr>
        <p:spPr>
          <a:xfrm>
            <a:off x="5544500" y="6560350"/>
            <a:ext cx="7929600" cy="272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rot="-5400000">
            <a:off x="9181175" y="3583800"/>
            <a:ext cx="643500" cy="7659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txBox="1"/>
          <p:nvPr/>
        </p:nvSpPr>
        <p:spPr>
          <a:xfrm>
            <a:off x="8211500" y="8539600"/>
            <a:ext cx="2657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latin typeface="Calibri"/>
                <a:ea typeface="Calibri"/>
                <a:cs typeface="Calibri"/>
                <a:sym typeface="Calibri"/>
              </a:rPr>
              <a:t>1,2,3,4,5,........10</a:t>
            </a:r>
            <a:endParaRPr sz="2200">
              <a:latin typeface="Calibri"/>
              <a:ea typeface="Calibri"/>
              <a:cs typeface="Calibri"/>
              <a:sym typeface="Calibri"/>
            </a:endParaRPr>
          </a:p>
        </p:txBody>
      </p:sp>
      <p:cxnSp>
        <p:nvCxnSpPr>
          <p:cNvPr id="579" name="Google Shape;579;p39"/>
          <p:cNvCxnSpPr/>
          <p:nvPr/>
        </p:nvCxnSpPr>
        <p:spPr>
          <a:xfrm>
            <a:off x="14376000" y="3114675"/>
            <a:ext cx="1585800" cy="0"/>
          </a:xfrm>
          <a:prstGeom prst="straightConnector1">
            <a:avLst/>
          </a:prstGeom>
          <a:noFill/>
          <a:ln w="9525" cap="flat" cmpd="sng">
            <a:solidFill>
              <a:schemeClr val="dk2"/>
            </a:solidFill>
            <a:prstDash val="solid"/>
            <a:round/>
            <a:headEnd type="none" w="med" len="med"/>
            <a:tailEnd type="triangle" w="med" len="med"/>
          </a:ln>
        </p:spPr>
      </p:cxnSp>
      <p:cxnSp>
        <p:nvCxnSpPr>
          <p:cNvPr id="580" name="Google Shape;580;p39"/>
          <p:cNvCxnSpPr/>
          <p:nvPr/>
        </p:nvCxnSpPr>
        <p:spPr>
          <a:xfrm rot="10800000">
            <a:off x="13308800" y="3881450"/>
            <a:ext cx="0" cy="1028700"/>
          </a:xfrm>
          <a:prstGeom prst="straightConnector1">
            <a:avLst/>
          </a:prstGeom>
          <a:noFill/>
          <a:ln w="9525" cap="flat" cmpd="sng">
            <a:solidFill>
              <a:schemeClr val="dk2"/>
            </a:solidFill>
            <a:prstDash val="solid"/>
            <a:round/>
            <a:headEnd type="none" w="med" len="med"/>
            <a:tailEnd type="triangle" w="med" len="med"/>
          </a:ln>
        </p:spPr>
      </p:cxnSp>
      <p:sp>
        <p:nvSpPr>
          <p:cNvPr id="581" name="Google Shape;581;p39"/>
          <p:cNvSpPr txBox="1"/>
          <p:nvPr/>
        </p:nvSpPr>
        <p:spPr>
          <a:xfrm>
            <a:off x="16234419" y="2893144"/>
            <a:ext cx="101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Power</a:t>
            </a:r>
            <a:endParaRPr>
              <a:latin typeface="Calibri"/>
              <a:ea typeface="Calibri"/>
              <a:cs typeface="Calibri"/>
              <a:sym typeface="Calibri"/>
            </a:endParaRPr>
          </a:p>
        </p:txBody>
      </p:sp>
      <p:sp>
        <p:nvSpPr>
          <p:cNvPr id="582" name="Google Shape;582;p39"/>
          <p:cNvSpPr txBox="1"/>
          <p:nvPr/>
        </p:nvSpPr>
        <p:spPr>
          <a:xfrm rot="-5400000">
            <a:off x="12803750" y="5092413"/>
            <a:ext cx="101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Number</a:t>
            </a:r>
            <a:endParaRPr>
              <a:latin typeface="Calibri"/>
              <a:ea typeface="Calibri"/>
              <a:cs typeface="Calibri"/>
              <a:sym typeface="Calibri"/>
            </a:endParaRPr>
          </a:p>
        </p:txBody>
      </p:sp>
      <p:graphicFrame>
        <p:nvGraphicFramePr>
          <p:cNvPr id="583" name="Google Shape;583;p39"/>
          <p:cNvGraphicFramePr/>
          <p:nvPr/>
        </p:nvGraphicFramePr>
        <p:xfrm>
          <a:off x="13550288" y="3270600"/>
          <a:ext cx="3000000" cy="3000000"/>
        </p:xfrm>
        <a:graphic>
          <a:graphicData uri="http://schemas.openxmlformats.org/drawingml/2006/table">
            <a:tbl>
              <a:tblPr>
                <a:noFill/>
                <a:tableStyleId>{7DF42A05-E0ED-407F-A665-4569466FF3E2}</a:tableStyleId>
              </a:tblPr>
              <a:tblGrid>
                <a:gridCol w="412850">
                  <a:extLst>
                    <a:ext uri="{9D8B030D-6E8A-4147-A177-3AD203B41FA5}">
                      <a16:colId xmlns:a16="http://schemas.microsoft.com/office/drawing/2014/main" val="20000"/>
                    </a:ext>
                  </a:extLst>
                </a:gridCol>
                <a:gridCol w="412850">
                  <a:extLst>
                    <a:ext uri="{9D8B030D-6E8A-4147-A177-3AD203B41FA5}">
                      <a16:colId xmlns:a16="http://schemas.microsoft.com/office/drawing/2014/main" val="20001"/>
                    </a:ext>
                  </a:extLst>
                </a:gridCol>
                <a:gridCol w="412850">
                  <a:extLst>
                    <a:ext uri="{9D8B030D-6E8A-4147-A177-3AD203B41FA5}">
                      <a16:colId xmlns:a16="http://schemas.microsoft.com/office/drawing/2014/main" val="20002"/>
                    </a:ext>
                  </a:extLst>
                </a:gridCol>
                <a:gridCol w="412850">
                  <a:extLst>
                    <a:ext uri="{9D8B030D-6E8A-4147-A177-3AD203B41FA5}">
                      <a16:colId xmlns:a16="http://schemas.microsoft.com/office/drawing/2014/main" val="20003"/>
                    </a:ext>
                  </a:extLst>
                </a:gridCol>
                <a:gridCol w="412850">
                  <a:extLst>
                    <a:ext uri="{9D8B030D-6E8A-4147-A177-3AD203B41FA5}">
                      <a16:colId xmlns:a16="http://schemas.microsoft.com/office/drawing/2014/main" val="20004"/>
                    </a:ext>
                  </a:extLst>
                </a:gridCol>
                <a:gridCol w="412850">
                  <a:extLst>
                    <a:ext uri="{9D8B030D-6E8A-4147-A177-3AD203B41FA5}">
                      <a16:colId xmlns:a16="http://schemas.microsoft.com/office/drawing/2014/main" val="20005"/>
                    </a:ext>
                  </a:extLst>
                </a:gridCol>
                <a:gridCol w="412850">
                  <a:extLst>
                    <a:ext uri="{9D8B030D-6E8A-4147-A177-3AD203B41FA5}">
                      <a16:colId xmlns:a16="http://schemas.microsoft.com/office/drawing/2014/main" val="20006"/>
                    </a:ext>
                  </a:extLst>
                </a:gridCol>
                <a:gridCol w="412850">
                  <a:extLst>
                    <a:ext uri="{9D8B030D-6E8A-4147-A177-3AD203B41FA5}">
                      <a16:colId xmlns:a16="http://schemas.microsoft.com/office/drawing/2014/main" val="20007"/>
                    </a:ext>
                  </a:extLst>
                </a:gridCol>
                <a:gridCol w="412850">
                  <a:extLst>
                    <a:ext uri="{9D8B030D-6E8A-4147-A177-3AD203B41FA5}">
                      <a16:colId xmlns:a16="http://schemas.microsoft.com/office/drawing/2014/main" val="20008"/>
                    </a:ext>
                  </a:extLst>
                </a:gridCol>
                <a:gridCol w="412850">
                  <a:extLst>
                    <a:ext uri="{9D8B030D-6E8A-4147-A177-3AD203B41FA5}">
                      <a16:colId xmlns:a16="http://schemas.microsoft.com/office/drawing/2014/main" val="20009"/>
                    </a:ext>
                  </a:extLst>
                </a:gridCol>
                <a:gridCol w="412850">
                  <a:extLst>
                    <a:ext uri="{9D8B030D-6E8A-4147-A177-3AD203B41FA5}">
                      <a16:colId xmlns:a16="http://schemas.microsoft.com/office/drawing/2014/main" val="20010"/>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2</a:t>
                      </a:r>
                      <a:endParaRPr/>
                    </a:p>
                  </a:txBody>
                  <a:tcPr marL="91425" marR="91425" marT="91425" marB="91425"/>
                </a:tc>
                <a:tc>
                  <a:txBody>
                    <a:bodyPr/>
                    <a:lstStyle/>
                    <a:p>
                      <a:pPr marL="0" lvl="0" indent="0" algn="l" rtl="0">
                        <a:spcBef>
                          <a:spcPts val="0"/>
                        </a:spcBef>
                        <a:spcAft>
                          <a:spcPts val="0"/>
                        </a:spcAft>
                        <a:buNone/>
                      </a:pPr>
                      <a:r>
                        <a:rPr lang="en-US"/>
                        <a:t>3</a:t>
                      </a:r>
                      <a:endParaRPr/>
                    </a:p>
                  </a:txBody>
                  <a:tcPr marL="91425" marR="91425" marT="91425" marB="91425"/>
                </a:tc>
                <a:tc>
                  <a:txBody>
                    <a:bodyPr/>
                    <a:lstStyle/>
                    <a:p>
                      <a:pPr marL="0" lvl="0" indent="0" algn="l" rtl="0">
                        <a:spcBef>
                          <a:spcPts val="0"/>
                        </a:spcBef>
                        <a:spcAft>
                          <a:spcPts val="0"/>
                        </a:spcAft>
                        <a:buNone/>
                      </a:pPr>
                      <a:r>
                        <a:rPr lang="en-US"/>
                        <a:t>4</a:t>
                      </a:r>
                      <a:endParaRPr/>
                    </a:p>
                  </a:txBody>
                  <a:tcPr marL="91425" marR="91425" marT="91425" marB="91425"/>
                </a:tc>
                <a:tc>
                  <a:txBody>
                    <a:bodyPr/>
                    <a:lstStyle/>
                    <a:p>
                      <a:pPr marL="0" lvl="0" indent="0" algn="l" rtl="0">
                        <a:spcBef>
                          <a:spcPts val="0"/>
                        </a:spcBef>
                        <a:spcAft>
                          <a:spcPts val="0"/>
                        </a:spcAft>
                        <a:buNone/>
                      </a:pPr>
                      <a:r>
                        <a:rPr lang="en-US"/>
                        <a:t>5</a:t>
                      </a:r>
                      <a:endParaRPr/>
                    </a:p>
                  </a:txBody>
                  <a:tcPr marL="91425" marR="91425" marT="91425" marB="91425"/>
                </a:tc>
                <a:tc>
                  <a:txBody>
                    <a:bodyPr/>
                    <a:lstStyle/>
                    <a:p>
                      <a:pPr marL="0" lvl="0" indent="0" algn="l" rtl="0">
                        <a:spcBef>
                          <a:spcPts val="0"/>
                        </a:spcBef>
                        <a:spcAft>
                          <a:spcPts val="0"/>
                        </a:spcAft>
                        <a:buNone/>
                      </a:pPr>
                      <a:r>
                        <a:rPr lang="en-US"/>
                        <a:t>6</a:t>
                      </a:r>
                      <a:endParaRPr/>
                    </a:p>
                  </a:txBody>
                  <a:tcPr marL="91425" marR="91425" marT="91425" marB="91425"/>
                </a:tc>
                <a:tc>
                  <a:txBody>
                    <a:bodyPr/>
                    <a:lstStyle/>
                    <a:p>
                      <a:pPr marL="0" lvl="0" indent="0" algn="l" rtl="0">
                        <a:spcBef>
                          <a:spcPts val="0"/>
                        </a:spcBef>
                        <a:spcAft>
                          <a:spcPts val="0"/>
                        </a:spcAft>
                        <a:buNone/>
                      </a:pPr>
                      <a:r>
                        <a:rPr lang="en-US"/>
                        <a:t>7</a:t>
                      </a:r>
                      <a:endParaRPr/>
                    </a:p>
                  </a:txBody>
                  <a:tcPr marL="91425" marR="91425" marT="91425" marB="91425"/>
                </a:tc>
                <a:tc>
                  <a:txBody>
                    <a:bodyPr/>
                    <a:lstStyle/>
                    <a:p>
                      <a:pPr marL="0" lvl="0" indent="0" algn="l" rtl="0">
                        <a:spcBef>
                          <a:spcPts val="0"/>
                        </a:spcBef>
                        <a:spcAft>
                          <a:spcPts val="0"/>
                        </a:spcAft>
                        <a:buNone/>
                      </a:pPr>
                      <a:r>
                        <a:rPr lang="en-US"/>
                        <a:t>8</a:t>
                      </a:r>
                      <a:endParaRPr/>
                    </a:p>
                  </a:txBody>
                  <a:tcPr marL="91425" marR="91425" marT="91425" marB="91425"/>
                </a:tc>
                <a:tc>
                  <a:txBody>
                    <a:bodyPr/>
                    <a:lstStyle/>
                    <a:p>
                      <a:pPr marL="0" lvl="0" indent="0" algn="l" rtl="0">
                        <a:spcBef>
                          <a:spcPts val="0"/>
                        </a:spcBef>
                        <a:spcAft>
                          <a:spcPts val="0"/>
                        </a:spcAft>
                        <a:buNone/>
                      </a:pPr>
                      <a:r>
                        <a:rPr lang="en-US"/>
                        <a:t>9</a:t>
                      </a:r>
                      <a:endParaRPr/>
                    </a:p>
                  </a:txBody>
                  <a:tcPr marL="91425" marR="91425" marT="91425" marB="91425"/>
                </a:tc>
                <a:tc>
                  <a:txBody>
                    <a:bodyPr/>
                    <a:lstStyle/>
                    <a:p>
                      <a:pPr marL="0" lvl="0" indent="0" algn="l" rtl="0">
                        <a:spcBef>
                          <a:spcPts val="0"/>
                        </a:spcBef>
                        <a:spcAft>
                          <a:spcPts val="0"/>
                        </a:spcAft>
                        <a:buNone/>
                      </a:pPr>
                      <a:r>
                        <a:rPr lang="en-US"/>
                        <a:t>10</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t>2</a:t>
                      </a:r>
                      <a:endParaRPr/>
                    </a:p>
                  </a:txBody>
                  <a:tcPr marL="91425" marR="91425" marT="91425" marB="91425"/>
                </a:tc>
                <a:tc>
                  <a:txBody>
                    <a:bodyPr/>
                    <a:lstStyle/>
                    <a:p>
                      <a:pPr marL="0" lvl="0" indent="0" algn="l" rtl="0">
                        <a:spcBef>
                          <a:spcPts val="0"/>
                        </a:spcBef>
                        <a:spcAft>
                          <a:spcPts val="0"/>
                        </a:spcAft>
                        <a:buNone/>
                      </a:pPr>
                      <a:r>
                        <a:rPr lang="en-US"/>
                        <a:t>2</a:t>
                      </a:r>
                      <a:endParaRPr/>
                    </a:p>
                  </a:txBody>
                  <a:tcPr marL="91425" marR="91425" marT="91425" marB="91425"/>
                </a:tc>
                <a:tc>
                  <a:txBody>
                    <a:bodyPr/>
                    <a:lstStyle/>
                    <a:p>
                      <a:pPr marL="0" lvl="0" indent="0" algn="l" rtl="0">
                        <a:spcBef>
                          <a:spcPts val="0"/>
                        </a:spcBef>
                        <a:spcAft>
                          <a:spcPts val="0"/>
                        </a:spcAft>
                        <a:buNone/>
                      </a:pPr>
                      <a:r>
                        <a:rPr lang="en-US"/>
                        <a:t>4</a:t>
                      </a:r>
                      <a:endParaRPr/>
                    </a:p>
                  </a:txBody>
                  <a:tcPr marL="91425" marR="91425" marT="91425" marB="91425"/>
                </a:tc>
                <a:tc>
                  <a:txBody>
                    <a:bodyPr/>
                    <a:lstStyle/>
                    <a:p>
                      <a:pPr marL="0" lvl="0" indent="0" algn="l" rtl="0">
                        <a:spcBef>
                          <a:spcPts val="0"/>
                        </a:spcBef>
                        <a:spcAft>
                          <a:spcPts val="0"/>
                        </a:spcAft>
                        <a:buNone/>
                      </a:pPr>
                      <a:r>
                        <a:rPr lang="en-US"/>
                        <a:t>8</a:t>
                      </a:r>
                      <a:endParaRPr/>
                    </a:p>
                  </a:txBody>
                  <a:tcPr marL="91425" marR="91425" marT="91425" marB="91425"/>
                </a:tc>
                <a:tc>
                  <a:txBody>
                    <a:bodyPr/>
                    <a:lstStyle/>
                    <a:p>
                      <a:pPr marL="0" lvl="0" indent="0" algn="l" rtl="0">
                        <a:spcBef>
                          <a:spcPts val="0"/>
                        </a:spcBef>
                        <a:spcAft>
                          <a:spcPts val="0"/>
                        </a:spcAft>
                        <a:buNone/>
                      </a:pPr>
                      <a:r>
                        <a:rPr lang="en-US"/>
                        <a:t>5</a:t>
                      </a:r>
                      <a:endParaRPr/>
                    </a:p>
                  </a:txBody>
                  <a:tcPr marL="91425" marR="91425" marT="91425" marB="91425"/>
                </a:tc>
                <a:tc>
                  <a:txBody>
                    <a:bodyPr/>
                    <a:lstStyle/>
                    <a:p>
                      <a:pPr marL="0" lvl="0" indent="0" algn="l" rtl="0">
                        <a:spcBef>
                          <a:spcPts val="0"/>
                        </a:spcBef>
                        <a:spcAft>
                          <a:spcPts val="0"/>
                        </a:spcAft>
                        <a:buNone/>
                      </a:pPr>
                      <a:r>
                        <a:rPr lang="en-US"/>
                        <a:t>10</a:t>
                      </a:r>
                      <a:endParaRPr/>
                    </a:p>
                  </a:txBody>
                  <a:tcPr marL="91425" marR="91425" marT="91425" marB="91425"/>
                </a:tc>
                <a:tc>
                  <a:txBody>
                    <a:bodyPr/>
                    <a:lstStyle/>
                    <a:p>
                      <a:pPr marL="0" lvl="0" indent="0" algn="l" rtl="0">
                        <a:spcBef>
                          <a:spcPts val="0"/>
                        </a:spcBef>
                        <a:spcAft>
                          <a:spcPts val="0"/>
                        </a:spcAft>
                        <a:buNone/>
                      </a:pPr>
                      <a:r>
                        <a:rPr lang="en-US"/>
                        <a:t>9</a:t>
                      </a:r>
                      <a:endParaRPr/>
                    </a:p>
                  </a:txBody>
                  <a:tcPr marL="91425" marR="91425" marT="91425" marB="91425"/>
                </a:tc>
                <a:tc>
                  <a:txBody>
                    <a:bodyPr/>
                    <a:lstStyle/>
                    <a:p>
                      <a:pPr marL="0" lvl="0" indent="0" algn="l" rtl="0">
                        <a:spcBef>
                          <a:spcPts val="0"/>
                        </a:spcBef>
                        <a:spcAft>
                          <a:spcPts val="0"/>
                        </a:spcAft>
                        <a:buNone/>
                      </a:pPr>
                      <a:r>
                        <a:rPr lang="en-US"/>
                        <a:t>7</a:t>
                      </a:r>
                      <a:endParaRPr/>
                    </a:p>
                  </a:txBody>
                  <a:tcPr marL="91425" marR="91425" marT="91425" marB="91425"/>
                </a:tc>
                <a:tc>
                  <a:txBody>
                    <a:bodyPr/>
                    <a:lstStyle/>
                    <a:p>
                      <a:pPr marL="0" lvl="0" indent="0" algn="l" rtl="0">
                        <a:spcBef>
                          <a:spcPts val="0"/>
                        </a:spcBef>
                        <a:spcAft>
                          <a:spcPts val="0"/>
                        </a:spcAft>
                        <a:buNone/>
                      </a:pPr>
                      <a:r>
                        <a:rPr lang="en-US"/>
                        <a:t>3</a:t>
                      </a:r>
                      <a:endParaRPr/>
                    </a:p>
                  </a:txBody>
                  <a:tcPr marL="91425" marR="91425" marT="91425" marB="91425"/>
                </a:tc>
                <a:tc>
                  <a:txBody>
                    <a:bodyPr/>
                    <a:lstStyle/>
                    <a:p>
                      <a:pPr marL="0" lvl="0" indent="0" algn="l" rtl="0">
                        <a:spcBef>
                          <a:spcPts val="0"/>
                        </a:spcBef>
                        <a:spcAft>
                          <a:spcPts val="0"/>
                        </a:spcAft>
                        <a:buNone/>
                      </a:pPr>
                      <a:r>
                        <a:rPr lang="en-US"/>
                        <a:t>6</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t>3</a:t>
                      </a:r>
                      <a:endParaRPr/>
                    </a:p>
                  </a:txBody>
                  <a:tcPr marL="91425" marR="91425" marT="91425" marB="91425"/>
                </a:tc>
                <a:tc>
                  <a:txBody>
                    <a:bodyPr/>
                    <a:lstStyle/>
                    <a:p>
                      <a:pPr marL="0" lvl="0" indent="0" algn="l" rtl="0">
                        <a:spcBef>
                          <a:spcPts val="0"/>
                        </a:spcBef>
                        <a:spcAft>
                          <a:spcPts val="0"/>
                        </a:spcAft>
                        <a:buNone/>
                      </a:pPr>
                      <a:r>
                        <a:rPr lang="en-US"/>
                        <a:t>3</a:t>
                      </a:r>
                      <a:endParaRPr/>
                    </a:p>
                  </a:txBody>
                  <a:tcPr marL="91425" marR="91425" marT="91425" marB="91425"/>
                </a:tc>
                <a:tc>
                  <a:txBody>
                    <a:bodyPr/>
                    <a:lstStyle/>
                    <a:p>
                      <a:pPr marL="0" lvl="0" indent="0" algn="l" rtl="0">
                        <a:spcBef>
                          <a:spcPts val="0"/>
                        </a:spcBef>
                        <a:spcAft>
                          <a:spcPts val="0"/>
                        </a:spcAft>
                        <a:buNone/>
                      </a:pPr>
                      <a:r>
                        <a:rPr lang="en-US"/>
                        <a:t>9</a:t>
                      </a:r>
                      <a:endParaRPr/>
                    </a:p>
                  </a:txBody>
                  <a:tcPr marL="91425" marR="91425" marT="91425" marB="91425"/>
                </a:tc>
                <a:tc>
                  <a:txBody>
                    <a:bodyPr/>
                    <a:lstStyle/>
                    <a:p>
                      <a:pPr marL="0" lvl="0" indent="0" algn="l" rtl="0">
                        <a:spcBef>
                          <a:spcPts val="0"/>
                        </a:spcBef>
                        <a:spcAft>
                          <a:spcPts val="0"/>
                        </a:spcAft>
                        <a:buNone/>
                      </a:pPr>
                      <a:r>
                        <a:rPr lang="en-US"/>
                        <a:t>5</a:t>
                      </a:r>
                      <a:endParaRPr/>
                    </a:p>
                  </a:txBody>
                  <a:tcPr marL="91425" marR="91425" marT="91425" marB="91425"/>
                </a:tc>
                <a:tc>
                  <a:txBody>
                    <a:bodyPr/>
                    <a:lstStyle/>
                    <a:p>
                      <a:pPr marL="0" lvl="0" indent="0" algn="l" rtl="0">
                        <a:spcBef>
                          <a:spcPts val="0"/>
                        </a:spcBef>
                        <a:spcAft>
                          <a:spcPts val="0"/>
                        </a:spcAft>
                        <a:buNone/>
                      </a:pPr>
                      <a:r>
                        <a:rPr lang="en-US"/>
                        <a:t>4</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3</a:t>
                      </a:r>
                      <a:endParaRPr/>
                    </a:p>
                  </a:txBody>
                  <a:tcPr marL="91425" marR="91425" marT="91425" marB="91425"/>
                </a:tc>
                <a:tc>
                  <a:txBody>
                    <a:bodyPr/>
                    <a:lstStyle/>
                    <a:p>
                      <a:pPr marL="0" lvl="0" indent="0" algn="l" rtl="0">
                        <a:spcBef>
                          <a:spcPts val="0"/>
                        </a:spcBef>
                        <a:spcAft>
                          <a:spcPts val="0"/>
                        </a:spcAft>
                        <a:buNone/>
                      </a:pPr>
                      <a:r>
                        <a:rPr lang="en-US"/>
                        <a:t>9</a:t>
                      </a:r>
                      <a:endParaRPr/>
                    </a:p>
                  </a:txBody>
                  <a:tcPr marL="91425" marR="91425" marT="91425" marB="91425"/>
                </a:tc>
                <a:tc>
                  <a:txBody>
                    <a:bodyPr/>
                    <a:lstStyle/>
                    <a:p>
                      <a:pPr marL="0" lvl="0" indent="0" algn="l" rtl="0">
                        <a:spcBef>
                          <a:spcPts val="0"/>
                        </a:spcBef>
                        <a:spcAft>
                          <a:spcPts val="0"/>
                        </a:spcAft>
                        <a:buNone/>
                      </a:pPr>
                      <a:r>
                        <a:rPr lang="en-US"/>
                        <a:t>5</a:t>
                      </a:r>
                      <a:endParaRPr/>
                    </a:p>
                  </a:txBody>
                  <a:tcPr marL="91425" marR="91425" marT="91425" marB="91425"/>
                </a:tc>
                <a:tc>
                  <a:txBody>
                    <a:bodyPr/>
                    <a:lstStyle/>
                    <a:p>
                      <a:pPr marL="0" lvl="0" indent="0" algn="l" rtl="0">
                        <a:spcBef>
                          <a:spcPts val="0"/>
                        </a:spcBef>
                        <a:spcAft>
                          <a:spcPts val="0"/>
                        </a:spcAft>
                        <a:buNone/>
                      </a:pPr>
                      <a:r>
                        <a:rPr lang="en-US"/>
                        <a:t>4</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a:t>4</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a:t>5</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US"/>
                        <a:t>6</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US"/>
                        <a:t>7</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US"/>
                        <a:t>8</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US"/>
                        <a:t>9</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extLst>
                  <a:ext uri="{0D108BD9-81ED-4DB2-BD59-A6C34878D82A}">
                    <a16:rowId xmlns:a16="http://schemas.microsoft.com/office/drawing/2014/main" val="10009"/>
                  </a:ext>
                </a:extLst>
              </a:tr>
              <a:tr h="381000">
                <a:tc>
                  <a:txBody>
                    <a:bodyPr/>
                    <a:lstStyle/>
                    <a:p>
                      <a:pPr marL="0" lvl="0" indent="0" algn="l" rtl="0">
                        <a:spcBef>
                          <a:spcPts val="0"/>
                        </a:spcBef>
                        <a:spcAft>
                          <a:spcPts val="0"/>
                        </a:spcAft>
                        <a:buNone/>
                      </a:pPr>
                      <a:r>
                        <a:rPr lang="en-US"/>
                        <a:t>10</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tc>
                  <a:txBody>
                    <a:bodyPr/>
                    <a:lstStyle/>
                    <a:p>
                      <a:pPr marL="0" lvl="0" indent="0" algn="l" rtl="0">
                        <a:spcBef>
                          <a:spcPts val="0"/>
                        </a:spcBef>
                        <a:spcAft>
                          <a:spcPts val="0"/>
                        </a:spcAft>
                        <a:buNone/>
                      </a:pPr>
                      <a:r>
                        <a:rPr lang="en-US"/>
                        <a:t>-</a:t>
                      </a:r>
                      <a:endParaRPr/>
                    </a:p>
                  </a:txBody>
                  <a:tcPr marL="91425" marR="91425" marT="91425" marB="91425"/>
                </a:tc>
                <a:extLst>
                  <a:ext uri="{0D108BD9-81ED-4DB2-BD59-A6C34878D82A}">
                    <a16:rowId xmlns:a16="http://schemas.microsoft.com/office/drawing/2014/main" val="10010"/>
                  </a:ext>
                </a:extLst>
              </a:tr>
            </a:tbl>
          </a:graphicData>
        </a:graphic>
      </p:graphicFrame>
      <p:sp>
        <p:nvSpPr>
          <p:cNvPr id="584" name="Google Shape;584;p39"/>
          <p:cNvSpPr/>
          <p:nvPr/>
        </p:nvSpPr>
        <p:spPr>
          <a:xfrm>
            <a:off x="12856375" y="3648075"/>
            <a:ext cx="400200" cy="4311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12463475" y="4174325"/>
            <a:ext cx="721500" cy="240900"/>
          </a:xfrm>
          <a:prstGeom prst="right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txBox="1"/>
          <p:nvPr/>
        </p:nvSpPr>
        <p:spPr>
          <a:xfrm>
            <a:off x="15201700" y="8473125"/>
            <a:ext cx="1238700" cy="6618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100" b="1">
                <a:solidFill>
                  <a:srgbClr val="FFC033"/>
                </a:solidFill>
              </a:rPr>
              <a:t>⍺ = 2</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590"/>
        <p:cNvGrpSpPr/>
        <p:nvPr/>
      </p:nvGrpSpPr>
      <p:grpSpPr>
        <a:xfrm>
          <a:off x="0" y="0"/>
          <a:ext cx="0" cy="0"/>
          <a:chOff x="0" y="0"/>
          <a:chExt cx="0" cy="0"/>
        </a:xfrm>
      </p:grpSpPr>
      <p:sp>
        <p:nvSpPr>
          <p:cNvPr id="591" name="Google Shape;591;p40"/>
          <p:cNvSpPr/>
          <p:nvPr/>
        </p:nvSpPr>
        <p:spPr>
          <a:xfrm>
            <a:off x="5392100" y="1221575"/>
            <a:ext cx="15122400" cy="906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 name="Google Shape;592;p40"/>
          <p:cNvCxnSpPr/>
          <p:nvPr/>
        </p:nvCxnSpPr>
        <p:spPr>
          <a:xfrm>
            <a:off x="3107550" y="4948775"/>
            <a:ext cx="0" cy="2593200"/>
          </a:xfrm>
          <a:prstGeom prst="straightConnector1">
            <a:avLst/>
          </a:prstGeom>
          <a:noFill/>
          <a:ln w="28575" cap="flat" cmpd="sng">
            <a:solidFill>
              <a:schemeClr val="lt1"/>
            </a:solidFill>
            <a:prstDash val="solid"/>
            <a:round/>
            <a:headEnd type="none" w="med" len="med"/>
            <a:tailEnd type="none" w="med" len="med"/>
          </a:ln>
        </p:spPr>
      </p:cxnSp>
      <p:grpSp>
        <p:nvGrpSpPr>
          <p:cNvPr id="593" name="Google Shape;593;p40"/>
          <p:cNvGrpSpPr/>
          <p:nvPr/>
        </p:nvGrpSpPr>
        <p:grpSpPr>
          <a:xfrm>
            <a:off x="1028700" y="5460868"/>
            <a:ext cx="112050" cy="5810400"/>
            <a:chOff x="0" y="0"/>
            <a:chExt cx="149400" cy="7747200"/>
          </a:xfrm>
        </p:grpSpPr>
        <p:sp>
          <p:nvSpPr>
            <p:cNvPr id="594" name="Google Shape;594;p40"/>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0"/>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40"/>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28</a:t>
            </a:r>
            <a:endParaRPr/>
          </a:p>
        </p:txBody>
      </p:sp>
      <p:sp>
        <p:nvSpPr>
          <p:cNvPr id="597" name="Google Shape;597;p40"/>
          <p:cNvSpPr txBox="1"/>
          <p:nvPr/>
        </p:nvSpPr>
        <p:spPr>
          <a:xfrm>
            <a:off x="-807250" y="604850"/>
            <a:ext cx="7415100" cy="431100"/>
          </a:xfrm>
          <a:prstGeom prst="rect">
            <a:avLst/>
          </a:prstGeom>
          <a:noFill/>
          <a:ln>
            <a:noFill/>
          </a:ln>
        </p:spPr>
        <p:txBody>
          <a:bodyPr spcFirstLastPara="1" wrap="square" lIns="0" tIns="0" rIns="0" bIns="0" anchor="t" anchorCtr="0">
            <a:spAutoFit/>
          </a:bodyPr>
          <a:lstStyle/>
          <a:p>
            <a:pPr marL="1645920" marR="0" lvl="0" indent="0" algn="r" rtl="0">
              <a:lnSpc>
                <a:spcPct val="140000"/>
              </a:lnSpc>
              <a:spcBef>
                <a:spcPts val="0"/>
              </a:spcBef>
              <a:spcAft>
                <a:spcPts val="0"/>
              </a:spcAft>
              <a:buNone/>
            </a:pPr>
            <a:r>
              <a:rPr lang="en-US" sz="2800" b="1">
                <a:solidFill>
                  <a:srgbClr val="FFFFFF"/>
                </a:solidFill>
              </a:rPr>
              <a:t>Math example of Diffie -Hellman</a:t>
            </a:r>
            <a:endParaRPr sz="2400" b="1"/>
          </a:p>
        </p:txBody>
      </p:sp>
      <p:sp>
        <p:nvSpPr>
          <p:cNvPr id="598" name="Google Shape;598;p40"/>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p:cNvSpPr/>
          <p:nvPr/>
        </p:nvSpPr>
        <p:spPr>
          <a:xfrm>
            <a:off x="1907400" y="4431975"/>
            <a:ext cx="2400300" cy="857400"/>
          </a:xfrm>
          <a:prstGeom prst="roundRect">
            <a:avLst>
              <a:gd name="adj" fmla="val 4499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0"/>
          <p:cNvSpPr/>
          <p:nvPr/>
        </p:nvSpPr>
        <p:spPr>
          <a:xfrm>
            <a:off x="1907400" y="5816675"/>
            <a:ext cx="2400300" cy="857400"/>
          </a:xfrm>
          <a:prstGeom prst="roundRect">
            <a:avLst>
              <a:gd name="adj" fmla="val 44991"/>
            </a:avLst>
          </a:prstGeom>
          <a:solidFill>
            <a:schemeClr val="lt2"/>
          </a:solidFill>
          <a:ln w="9525" cap="flat" cmpd="sng">
            <a:solidFill>
              <a:schemeClr val="dk2"/>
            </a:solidFill>
            <a:prstDash val="solid"/>
            <a:round/>
            <a:headEnd type="none" w="sm" len="sm"/>
            <a:tailEnd type="none" w="sm" len="sm"/>
          </a:ln>
          <a:effectLst>
            <a:outerShdw blurRad="128588" dist="152400" dir="702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0"/>
          <p:cNvSpPr/>
          <p:nvPr/>
        </p:nvSpPr>
        <p:spPr>
          <a:xfrm>
            <a:off x="1907400" y="7201375"/>
            <a:ext cx="2400300" cy="857400"/>
          </a:xfrm>
          <a:prstGeom prst="roundRect">
            <a:avLst>
              <a:gd name="adj" fmla="val 4499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0"/>
          <p:cNvSpPr txBox="1"/>
          <p:nvPr/>
        </p:nvSpPr>
        <p:spPr>
          <a:xfrm>
            <a:off x="2514600" y="4537425"/>
            <a:ext cx="2057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latin typeface="Calibri"/>
                <a:ea typeface="Calibri"/>
                <a:cs typeface="Calibri"/>
                <a:sym typeface="Calibri"/>
              </a:rPr>
              <a:t>Step 1:</a:t>
            </a:r>
            <a:endParaRPr sz="3000">
              <a:latin typeface="Calibri"/>
              <a:ea typeface="Calibri"/>
              <a:cs typeface="Calibri"/>
              <a:sym typeface="Calibri"/>
            </a:endParaRPr>
          </a:p>
        </p:txBody>
      </p:sp>
      <p:sp>
        <p:nvSpPr>
          <p:cNvPr id="603" name="Google Shape;603;p40"/>
          <p:cNvSpPr txBox="1"/>
          <p:nvPr/>
        </p:nvSpPr>
        <p:spPr>
          <a:xfrm>
            <a:off x="2478900" y="5922125"/>
            <a:ext cx="2057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latin typeface="Calibri"/>
                <a:ea typeface="Calibri"/>
                <a:cs typeface="Calibri"/>
                <a:sym typeface="Calibri"/>
              </a:rPr>
              <a:t>Step 2:</a:t>
            </a:r>
            <a:endParaRPr sz="3000">
              <a:latin typeface="Calibri"/>
              <a:ea typeface="Calibri"/>
              <a:cs typeface="Calibri"/>
              <a:sym typeface="Calibri"/>
            </a:endParaRPr>
          </a:p>
        </p:txBody>
      </p:sp>
      <p:sp>
        <p:nvSpPr>
          <p:cNvPr id="604" name="Google Shape;604;p40"/>
          <p:cNvSpPr txBox="1"/>
          <p:nvPr/>
        </p:nvSpPr>
        <p:spPr>
          <a:xfrm>
            <a:off x="2478900" y="7306825"/>
            <a:ext cx="2057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latin typeface="Calibri"/>
                <a:ea typeface="Calibri"/>
                <a:cs typeface="Calibri"/>
                <a:sym typeface="Calibri"/>
              </a:rPr>
              <a:t>Step 3:</a:t>
            </a:r>
            <a:endParaRPr sz="3000">
              <a:latin typeface="Calibri"/>
              <a:ea typeface="Calibri"/>
              <a:cs typeface="Calibri"/>
              <a:sym typeface="Calibri"/>
            </a:endParaRPr>
          </a:p>
        </p:txBody>
      </p:sp>
      <p:sp>
        <p:nvSpPr>
          <p:cNvPr id="605" name="Google Shape;605;p40"/>
          <p:cNvSpPr/>
          <p:nvPr/>
        </p:nvSpPr>
        <p:spPr>
          <a:xfrm>
            <a:off x="4663425" y="4614375"/>
            <a:ext cx="492600" cy="492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0"/>
          <p:cNvSpPr/>
          <p:nvPr/>
        </p:nvSpPr>
        <p:spPr>
          <a:xfrm>
            <a:off x="4663425" y="5999075"/>
            <a:ext cx="492600" cy="492600"/>
          </a:xfrm>
          <a:prstGeom prst="ellipse">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0"/>
          <p:cNvSpPr/>
          <p:nvPr/>
        </p:nvSpPr>
        <p:spPr>
          <a:xfrm>
            <a:off x="4663425" y="7383775"/>
            <a:ext cx="492600" cy="49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0"/>
          <p:cNvSpPr/>
          <p:nvPr/>
        </p:nvSpPr>
        <p:spPr>
          <a:xfrm>
            <a:off x="6056500" y="1564475"/>
            <a:ext cx="11637300" cy="1092900"/>
          </a:xfrm>
          <a:prstGeom prst="roundRect">
            <a:avLst>
              <a:gd name="adj" fmla="val 451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0"/>
          <p:cNvSpPr txBox="1"/>
          <p:nvPr/>
        </p:nvSpPr>
        <p:spPr>
          <a:xfrm>
            <a:off x="7585950" y="1749275"/>
            <a:ext cx="9956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t>Finding private key &amp; public of sender &amp; receiver</a:t>
            </a:r>
            <a:endParaRPr sz="3200"/>
          </a:p>
        </p:txBody>
      </p:sp>
      <p:pic>
        <p:nvPicPr>
          <p:cNvPr id="610" name="Google Shape;610;p40"/>
          <p:cNvPicPr preferRelativeResize="0"/>
          <p:nvPr/>
        </p:nvPicPr>
        <p:blipFill>
          <a:blip r:embed="rId3">
            <a:alphaModFix/>
          </a:blip>
          <a:stretch>
            <a:fillRect/>
          </a:stretch>
        </p:blipFill>
        <p:spPr>
          <a:xfrm>
            <a:off x="7585950" y="3092000"/>
            <a:ext cx="2057400" cy="1573180"/>
          </a:xfrm>
          <a:prstGeom prst="rect">
            <a:avLst/>
          </a:prstGeom>
          <a:noFill/>
          <a:ln>
            <a:noFill/>
          </a:ln>
        </p:spPr>
      </p:pic>
      <p:pic>
        <p:nvPicPr>
          <p:cNvPr id="611" name="Google Shape;611;p40"/>
          <p:cNvPicPr preferRelativeResize="0"/>
          <p:nvPr/>
        </p:nvPicPr>
        <p:blipFill>
          <a:blip r:embed="rId4">
            <a:alphaModFix/>
          </a:blip>
          <a:stretch>
            <a:fillRect/>
          </a:stretch>
        </p:blipFill>
        <p:spPr>
          <a:xfrm>
            <a:off x="14095876" y="2734926"/>
            <a:ext cx="2593199" cy="2593199"/>
          </a:xfrm>
          <a:prstGeom prst="rect">
            <a:avLst/>
          </a:prstGeom>
          <a:noFill/>
          <a:ln>
            <a:noFill/>
          </a:ln>
        </p:spPr>
      </p:pic>
      <p:sp>
        <p:nvSpPr>
          <p:cNvPr id="612" name="Google Shape;612;p40"/>
          <p:cNvSpPr txBox="1"/>
          <p:nvPr/>
        </p:nvSpPr>
        <p:spPr>
          <a:xfrm>
            <a:off x="5541050" y="5023600"/>
            <a:ext cx="5207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t>Assume </a:t>
            </a:r>
            <a:r>
              <a:rPr lang="en-US" sz="2200">
                <a:solidFill>
                  <a:schemeClr val="dk1"/>
                </a:solidFill>
              </a:rPr>
              <a:t> </a:t>
            </a:r>
            <a:r>
              <a:rPr lang="en-US" sz="3200" b="1">
                <a:solidFill>
                  <a:schemeClr val="dk2"/>
                </a:solidFill>
              </a:rPr>
              <a:t>X</a:t>
            </a:r>
            <a:r>
              <a:rPr lang="en-US" sz="3200" b="1" baseline="-25000">
                <a:solidFill>
                  <a:schemeClr val="dk2"/>
                </a:solidFill>
              </a:rPr>
              <a:t>A</a:t>
            </a:r>
            <a:r>
              <a:rPr lang="en-US" sz="2200"/>
              <a:t> (Private key of user A) =</a:t>
            </a:r>
            <a:r>
              <a:rPr lang="en-US" sz="2700" b="1">
                <a:solidFill>
                  <a:schemeClr val="dk2"/>
                </a:solidFill>
              </a:rPr>
              <a:t> 8</a:t>
            </a:r>
            <a:endParaRPr sz="3700" b="1" baseline="-25000">
              <a:solidFill>
                <a:schemeClr val="dk2"/>
              </a:solidFill>
            </a:endParaRPr>
          </a:p>
          <a:p>
            <a:pPr marL="0" lvl="0" indent="0" algn="l" rtl="0">
              <a:spcBef>
                <a:spcPts val="0"/>
              </a:spcBef>
              <a:spcAft>
                <a:spcPts val="0"/>
              </a:spcAft>
              <a:buNone/>
            </a:pPr>
            <a:endParaRPr sz="2200"/>
          </a:p>
        </p:txBody>
      </p:sp>
      <p:sp>
        <p:nvSpPr>
          <p:cNvPr id="613" name="Google Shape;613;p40"/>
          <p:cNvSpPr txBox="1"/>
          <p:nvPr/>
        </p:nvSpPr>
        <p:spPr>
          <a:xfrm>
            <a:off x="7482775" y="5541875"/>
            <a:ext cx="1431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dk1"/>
                </a:solidFill>
              </a:rPr>
              <a:t> </a:t>
            </a:r>
            <a:r>
              <a:rPr lang="en-US" sz="2800" b="1">
                <a:solidFill>
                  <a:schemeClr val="dk2"/>
                </a:solidFill>
              </a:rPr>
              <a:t>X</a:t>
            </a:r>
            <a:r>
              <a:rPr lang="en-US" sz="2800" b="1" baseline="-25000">
                <a:solidFill>
                  <a:schemeClr val="dk2"/>
                </a:solidFill>
              </a:rPr>
              <a:t>A</a:t>
            </a:r>
            <a:r>
              <a:rPr lang="en-US" sz="1800"/>
              <a:t> </a:t>
            </a:r>
            <a:r>
              <a:rPr lang="en-US" sz="2500"/>
              <a:t>&lt; </a:t>
            </a:r>
            <a:r>
              <a:rPr lang="en-US" sz="3400">
                <a:solidFill>
                  <a:schemeClr val="dk2"/>
                </a:solidFill>
              </a:rPr>
              <a:t>q</a:t>
            </a:r>
            <a:endParaRPr sz="4400" b="1" baseline="-25000">
              <a:solidFill>
                <a:schemeClr val="dk2"/>
              </a:solidFill>
            </a:endParaRPr>
          </a:p>
          <a:p>
            <a:pPr marL="0" lvl="0" indent="0" algn="l" rtl="0">
              <a:spcBef>
                <a:spcPts val="0"/>
              </a:spcBef>
              <a:spcAft>
                <a:spcPts val="0"/>
              </a:spcAft>
              <a:buNone/>
            </a:pPr>
            <a:endParaRPr sz="2200"/>
          </a:p>
        </p:txBody>
      </p:sp>
      <p:sp>
        <p:nvSpPr>
          <p:cNvPr id="614" name="Google Shape;614;p40"/>
          <p:cNvSpPr txBox="1"/>
          <p:nvPr/>
        </p:nvSpPr>
        <p:spPr>
          <a:xfrm>
            <a:off x="5541050" y="6163825"/>
            <a:ext cx="4607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t>Now calculate Public key, </a:t>
            </a:r>
            <a:r>
              <a:rPr lang="en-US" sz="2200">
                <a:solidFill>
                  <a:schemeClr val="dk1"/>
                </a:solidFill>
              </a:rPr>
              <a:t> </a:t>
            </a:r>
            <a:r>
              <a:rPr lang="en-US" sz="3200" b="1">
                <a:solidFill>
                  <a:schemeClr val="dk2"/>
                </a:solidFill>
              </a:rPr>
              <a:t>Y</a:t>
            </a:r>
            <a:r>
              <a:rPr lang="en-US" sz="3200" b="1" baseline="-25000">
                <a:solidFill>
                  <a:schemeClr val="dk2"/>
                </a:solidFill>
              </a:rPr>
              <a:t>A</a:t>
            </a:r>
            <a:endParaRPr sz="3200" b="1" baseline="-25000">
              <a:solidFill>
                <a:schemeClr val="dk2"/>
              </a:solidFill>
            </a:endParaRPr>
          </a:p>
          <a:p>
            <a:pPr marL="0" lvl="0" indent="0" algn="l" rtl="0">
              <a:spcBef>
                <a:spcPts val="0"/>
              </a:spcBef>
              <a:spcAft>
                <a:spcPts val="0"/>
              </a:spcAft>
              <a:buNone/>
            </a:pPr>
            <a:endParaRPr sz="2200"/>
          </a:p>
        </p:txBody>
      </p:sp>
      <p:sp>
        <p:nvSpPr>
          <p:cNvPr id="615" name="Google Shape;615;p40"/>
          <p:cNvSpPr txBox="1"/>
          <p:nvPr/>
        </p:nvSpPr>
        <p:spPr>
          <a:xfrm>
            <a:off x="7016288" y="6839100"/>
            <a:ext cx="3875100" cy="344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3200" b="1">
                <a:solidFill>
                  <a:schemeClr val="dk2"/>
                </a:solidFill>
              </a:rPr>
              <a:t>Y</a:t>
            </a:r>
            <a:r>
              <a:rPr lang="en-US" sz="3200" b="1" baseline="-25000">
                <a:solidFill>
                  <a:schemeClr val="dk2"/>
                </a:solidFill>
              </a:rPr>
              <a:t>A</a:t>
            </a:r>
            <a:r>
              <a:rPr lang="en-US" sz="2200" b="1" baseline="-25000">
                <a:solidFill>
                  <a:schemeClr val="dk2"/>
                </a:solidFill>
              </a:rPr>
              <a:t> </a:t>
            </a:r>
            <a:r>
              <a:rPr lang="en-US" sz="2200">
                <a:solidFill>
                  <a:schemeClr val="dk1"/>
                </a:solidFill>
              </a:rPr>
              <a:t>= </a:t>
            </a:r>
            <a:r>
              <a:rPr lang="en-US" sz="4000" b="1">
                <a:solidFill>
                  <a:srgbClr val="FFC033"/>
                </a:solidFill>
                <a:latin typeface="Times New Roman"/>
                <a:ea typeface="Times New Roman"/>
                <a:cs typeface="Times New Roman"/>
                <a:sym typeface="Times New Roman"/>
              </a:rPr>
              <a:t>⍺</a:t>
            </a:r>
            <a:r>
              <a:rPr lang="en-US" sz="3800" b="1" baseline="30000">
                <a:solidFill>
                  <a:schemeClr val="dk2"/>
                </a:solidFill>
              </a:rPr>
              <a:t>Xa  </a:t>
            </a:r>
            <a:r>
              <a:rPr lang="en-US" sz="3200">
                <a:solidFill>
                  <a:schemeClr val="dk1"/>
                </a:solidFill>
              </a:rPr>
              <a:t>mod</a:t>
            </a:r>
            <a:r>
              <a:rPr lang="en-US" sz="3200" b="1">
                <a:solidFill>
                  <a:schemeClr val="dk2"/>
                </a:solidFill>
              </a:rPr>
              <a:t> q</a:t>
            </a:r>
            <a:endParaRPr sz="3200" b="1">
              <a:solidFill>
                <a:schemeClr val="dk2"/>
              </a:solidFill>
            </a:endParaRPr>
          </a:p>
          <a:p>
            <a:pPr marL="0" lvl="0" indent="0" algn="l" rtl="0">
              <a:lnSpc>
                <a:spcPct val="115000"/>
              </a:lnSpc>
              <a:spcBef>
                <a:spcPts val="1200"/>
              </a:spcBef>
              <a:spcAft>
                <a:spcPts val="0"/>
              </a:spcAft>
              <a:buNone/>
            </a:pPr>
            <a:r>
              <a:rPr lang="en-US" sz="4000" b="1">
                <a:solidFill>
                  <a:srgbClr val="FFC033"/>
                </a:solidFill>
                <a:latin typeface="Times New Roman"/>
                <a:ea typeface="Times New Roman"/>
                <a:cs typeface="Times New Roman"/>
                <a:sym typeface="Times New Roman"/>
              </a:rPr>
              <a:t>    </a:t>
            </a:r>
            <a:r>
              <a:rPr lang="en-US" sz="2200">
                <a:solidFill>
                  <a:schemeClr val="dk1"/>
                </a:solidFill>
              </a:rPr>
              <a:t>= </a:t>
            </a:r>
            <a:r>
              <a:rPr lang="en-US" sz="4000" b="1">
                <a:solidFill>
                  <a:srgbClr val="FFC033"/>
                </a:solidFill>
                <a:latin typeface="Times New Roman"/>
                <a:ea typeface="Times New Roman"/>
                <a:cs typeface="Times New Roman"/>
                <a:sym typeface="Times New Roman"/>
              </a:rPr>
              <a:t>2</a:t>
            </a:r>
            <a:r>
              <a:rPr lang="en-US" sz="3800" b="1" baseline="30000">
                <a:solidFill>
                  <a:schemeClr val="dk2"/>
                </a:solidFill>
              </a:rPr>
              <a:t>8  </a:t>
            </a:r>
            <a:r>
              <a:rPr lang="en-US" sz="3200">
                <a:solidFill>
                  <a:schemeClr val="dk1"/>
                </a:solidFill>
              </a:rPr>
              <a:t>mod</a:t>
            </a:r>
            <a:r>
              <a:rPr lang="en-US" sz="3200" b="1">
                <a:solidFill>
                  <a:schemeClr val="dk2"/>
                </a:solidFill>
              </a:rPr>
              <a:t> 11</a:t>
            </a:r>
            <a:endParaRPr sz="3200" b="1">
              <a:solidFill>
                <a:schemeClr val="dk2"/>
              </a:solidFill>
            </a:endParaRPr>
          </a:p>
          <a:p>
            <a:pPr marL="0" lvl="0" indent="0" algn="l" rtl="0">
              <a:lnSpc>
                <a:spcPct val="115000"/>
              </a:lnSpc>
              <a:spcBef>
                <a:spcPts val="1200"/>
              </a:spcBef>
              <a:spcAft>
                <a:spcPts val="0"/>
              </a:spcAft>
              <a:buClr>
                <a:schemeClr val="dk1"/>
              </a:buClr>
              <a:buSzPts val="1100"/>
              <a:buFont typeface="Arial"/>
              <a:buNone/>
            </a:pPr>
            <a:r>
              <a:rPr lang="en-US" sz="3200" b="1">
                <a:solidFill>
                  <a:schemeClr val="dk2"/>
                </a:solidFill>
              </a:rPr>
              <a:t>     </a:t>
            </a:r>
            <a:r>
              <a:rPr lang="en-US" sz="2200">
                <a:solidFill>
                  <a:schemeClr val="dk1"/>
                </a:solidFill>
              </a:rPr>
              <a:t>= </a:t>
            </a:r>
            <a:r>
              <a:rPr lang="en-US" sz="4000" b="1">
                <a:solidFill>
                  <a:srgbClr val="FFC033"/>
                </a:solidFill>
                <a:latin typeface="Times New Roman"/>
                <a:ea typeface="Times New Roman"/>
                <a:cs typeface="Times New Roman"/>
                <a:sym typeface="Times New Roman"/>
              </a:rPr>
              <a:t>3</a:t>
            </a:r>
            <a:endParaRPr sz="3200" b="1">
              <a:solidFill>
                <a:schemeClr val="dk2"/>
              </a:solidFill>
            </a:endParaRPr>
          </a:p>
          <a:p>
            <a:pPr marL="0" lvl="0" indent="0" algn="l" rtl="0">
              <a:spcBef>
                <a:spcPts val="1200"/>
              </a:spcBef>
              <a:spcAft>
                <a:spcPts val="0"/>
              </a:spcAft>
              <a:buNone/>
            </a:pPr>
            <a:endParaRPr sz="2200">
              <a:solidFill>
                <a:schemeClr val="dk1"/>
              </a:solidFill>
            </a:endParaRPr>
          </a:p>
          <a:p>
            <a:pPr marL="0" lvl="0" indent="0" algn="l" rtl="0">
              <a:spcBef>
                <a:spcPts val="0"/>
              </a:spcBef>
              <a:spcAft>
                <a:spcPts val="0"/>
              </a:spcAft>
              <a:buNone/>
            </a:pPr>
            <a:endParaRPr sz="2200"/>
          </a:p>
        </p:txBody>
      </p:sp>
      <p:cxnSp>
        <p:nvCxnSpPr>
          <p:cNvPr id="616" name="Google Shape;616;p40"/>
          <p:cNvCxnSpPr/>
          <p:nvPr/>
        </p:nvCxnSpPr>
        <p:spPr>
          <a:xfrm>
            <a:off x="11722900" y="3021800"/>
            <a:ext cx="64200" cy="6815100"/>
          </a:xfrm>
          <a:prstGeom prst="straightConnector1">
            <a:avLst/>
          </a:prstGeom>
          <a:noFill/>
          <a:ln w="9525" cap="flat" cmpd="sng">
            <a:solidFill>
              <a:schemeClr val="dk2"/>
            </a:solidFill>
            <a:prstDash val="solid"/>
            <a:round/>
            <a:headEnd type="none" w="med" len="med"/>
            <a:tailEnd type="none" w="med" len="med"/>
          </a:ln>
        </p:spPr>
      </p:cxnSp>
      <p:sp>
        <p:nvSpPr>
          <p:cNvPr id="617" name="Google Shape;617;p40"/>
          <p:cNvSpPr txBox="1"/>
          <p:nvPr/>
        </p:nvSpPr>
        <p:spPr>
          <a:xfrm>
            <a:off x="12151650" y="5017775"/>
            <a:ext cx="5207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t>Assume </a:t>
            </a:r>
            <a:r>
              <a:rPr lang="en-US" sz="2200">
                <a:solidFill>
                  <a:schemeClr val="dk1"/>
                </a:solidFill>
              </a:rPr>
              <a:t> </a:t>
            </a:r>
            <a:r>
              <a:rPr lang="en-US" sz="3200" b="1">
                <a:solidFill>
                  <a:schemeClr val="dk2"/>
                </a:solidFill>
              </a:rPr>
              <a:t>X</a:t>
            </a:r>
            <a:r>
              <a:rPr lang="en-US" sz="3200" b="1" baseline="-25000">
                <a:solidFill>
                  <a:schemeClr val="dk2"/>
                </a:solidFill>
              </a:rPr>
              <a:t>B</a:t>
            </a:r>
            <a:r>
              <a:rPr lang="en-US" sz="2200"/>
              <a:t> (Private key of user B) = </a:t>
            </a:r>
            <a:r>
              <a:rPr lang="en-US" sz="3000" b="1">
                <a:solidFill>
                  <a:schemeClr val="dk2"/>
                </a:solidFill>
              </a:rPr>
              <a:t>4</a:t>
            </a:r>
            <a:endParaRPr sz="4000" b="1" baseline="-25000">
              <a:solidFill>
                <a:schemeClr val="dk2"/>
              </a:solidFill>
            </a:endParaRPr>
          </a:p>
          <a:p>
            <a:pPr marL="0" lvl="0" indent="0" algn="l" rtl="0">
              <a:spcBef>
                <a:spcPts val="0"/>
              </a:spcBef>
              <a:spcAft>
                <a:spcPts val="0"/>
              </a:spcAft>
              <a:buNone/>
            </a:pPr>
            <a:endParaRPr sz="2200"/>
          </a:p>
        </p:txBody>
      </p:sp>
      <p:sp>
        <p:nvSpPr>
          <p:cNvPr id="618" name="Google Shape;618;p40"/>
          <p:cNvSpPr txBox="1"/>
          <p:nvPr/>
        </p:nvSpPr>
        <p:spPr>
          <a:xfrm>
            <a:off x="14155050" y="5525000"/>
            <a:ext cx="1431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dk1"/>
                </a:solidFill>
              </a:rPr>
              <a:t> </a:t>
            </a:r>
            <a:r>
              <a:rPr lang="en-US" sz="2800" b="1">
                <a:solidFill>
                  <a:schemeClr val="dk2"/>
                </a:solidFill>
              </a:rPr>
              <a:t>X</a:t>
            </a:r>
            <a:r>
              <a:rPr lang="en-US" sz="2800" b="1" baseline="-25000">
                <a:solidFill>
                  <a:schemeClr val="dk2"/>
                </a:solidFill>
              </a:rPr>
              <a:t>B</a:t>
            </a:r>
            <a:r>
              <a:rPr lang="en-US" sz="1800"/>
              <a:t> </a:t>
            </a:r>
            <a:r>
              <a:rPr lang="en-US" sz="2500"/>
              <a:t>&lt; </a:t>
            </a:r>
            <a:r>
              <a:rPr lang="en-US" sz="3400">
                <a:solidFill>
                  <a:schemeClr val="dk2"/>
                </a:solidFill>
              </a:rPr>
              <a:t>q</a:t>
            </a:r>
            <a:endParaRPr sz="4400" b="1" baseline="-25000">
              <a:solidFill>
                <a:schemeClr val="dk2"/>
              </a:solidFill>
            </a:endParaRPr>
          </a:p>
          <a:p>
            <a:pPr marL="0" lvl="0" indent="0" algn="l" rtl="0">
              <a:spcBef>
                <a:spcPts val="0"/>
              </a:spcBef>
              <a:spcAft>
                <a:spcPts val="0"/>
              </a:spcAft>
              <a:buNone/>
            </a:pPr>
            <a:endParaRPr sz="2200"/>
          </a:p>
        </p:txBody>
      </p:sp>
      <p:sp>
        <p:nvSpPr>
          <p:cNvPr id="619" name="Google Shape;619;p40"/>
          <p:cNvSpPr txBox="1"/>
          <p:nvPr/>
        </p:nvSpPr>
        <p:spPr>
          <a:xfrm>
            <a:off x="12142050" y="6187625"/>
            <a:ext cx="4607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t>Now calculate Public key, </a:t>
            </a:r>
            <a:r>
              <a:rPr lang="en-US" sz="2200">
                <a:solidFill>
                  <a:schemeClr val="dk1"/>
                </a:solidFill>
              </a:rPr>
              <a:t> </a:t>
            </a:r>
            <a:r>
              <a:rPr lang="en-US" sz="3200" b="1">
                <a:solidFill>
                  <a:schemeClr val="dk2"/>
                </a:solidFill>
              </a:rPr>
              <a:t>Y</a:t>
            </a:r>
            <a:r>
              <a:rPr lang="en-US" sz="3200" b="1" baseline="-25000">
                <a:solidFill>
                  <a:schemeClr val="dk2"/>
                </a:solidFill>
              </a:rPr>
              <a:t>B</a:t>
            </a:r>
            <a:endParaRPr sz="3200" b="1" baseline="-25000">
              <a:solidFill>
                <a:schemeClr val="dk2"/>
              </a:solidFill>
            </a:endParaRPr>
          </a:p>
          <a:p>
            <a:pPr marL="0" lvl="0" indent="0" algn="l" rtl="0">
              <a:spcBef>
                <a:spcPts val="0"/>
              </a:spcBef>
              <a:spcAft>
                <a:spcPts val="0"/>
              </a:spcAft>
              <a:buNone/>
            </a:pPr>
            <a:endParaRPr sz="2200"/>
          </a:p>
        </p:txBody>
      </p:sp>
      <p:sp>
        <p:nvSpPr>
          <p:cNvPr id="620" name="Google Shape;620;p40"/>
          <p:cNvSpPr txBox="1"/>
          <p:nvPr/>
        </p:nvSpPr>
        <p:spPr>
          <a:xfrm>
            <a:off x="13638088" y="6774175"/>
            <a:ext cx="3875100" cy="344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3200" b="1">
                <a:solidFill>
                  <a:schemeClr val="dk2"/>
                </a:solidFill>
              </a:rPr>
              <a:t>Y</a:t>
            </a:r>
            <a:r>
              <a:rPr lang="en-US" sz="3200" b="1" baseline="-25000">
                <a:solidFill>
                  <a:schemeClr val="dk2"/>
                </a:solidFill>
              </a:rPr>
              <a:t>b</a:t>
            </a:r>
            <a:r>
              <a:rPr lang="en-US" sz="2200" b="1" baseline="-25000">
                <a:solidFill>
                  <a:schemeClr val="dk2"/>
                </a:solidFill>
              </a:rPr>
              <a:t> </a:t>
            </a:r>
            <a:r>
              <a:rPr lang="en-US" sz="2200">
                <a:solidFill>
                  <a:schemeClr val="dk1"/>
                </a:solidFill>
              </a:rPr>
              <a:t>= </a:t>
            </a:r>
            <a:r>
              <a:rPr lang="en-US" sz="4000" b="1">
                <a:solidFill>
                  <a:srgbClr val="FFC033"/>
                </a:solidFill>
                <a:latin typeface="Times New Roman"/>
                <a:ea typeface="Times New Roman"/>
                <a:cs typeface="Times New Roman"/>
                <a:sym typeface="Times New Roman"/>
              </a:rPr>
              <a:t>⍺</a:t>
            </a:r>
            <a:r>
              <a:rPr lang="en-US" sz="3800" b="1" baseline="30000">
                <a:solidFill>
                  <a:schemeClr val="dk2"/>
                </a:solidFill>
              </a:rPr>
              <a:t>Xb  </a:t>
            </a:r>
            <a:r>
              <a:rPr lang="en-US" sz="3200">
                <a:solidFill>
                  <a:schemeClr val="dk1"/>
                </a:solidFill>
              </a:rPr>
              <a:t>mod</a:t>
            </a:r>
            <a:r>
              <a:rPr lang="en-US" sz="3200" b="1">
                <a:solidFill>
                  <a:schemeClr val="dk2"/>
                </a:solidFill>
              </a:rPr>
              <a:t> q</a:t>
            </a:r>
            <a:endParaRPr sz="3200" b="1">
              <a:solidFill>
                <a:schemeClr val="dk2"/>
              </a:solidFill>
            </a:endParaRPr>
          </a:p>
          <a:p>
            <a:pPr marL="0" lvl="0" indent="0" algn="l" rtl="0">
              <a:lnSpc>
                <a:spcPct val="115000"/>
              </a:lnSpc>
              <a:spcBef>
                <a:spcPts val="1200"/>
              </a:spcBef>
              <a:spcAft>
                <a:spcPts val="0"/>
              </a:spcAft>
              <a:buNone/>
            </a:pPr>
            <a:r>
              <a:rPr lang="en-US" sz="4000" b="1">
                <a:solidFill>
                  <a:srgbClr val="FFC033"/>
                </a:solidFill>
                <a:latin typeface="Times New Roman"/>
                <a:ea typeface="Times New Roman"/>
                <a:cs typeface="Times New Roman"/>
                <a:sym typeface="Times New Roman"/>
              </a:rPr>
              <a:t>    </a:t>
            </a:r>
            <a:r>
              <a:rPr lang="en-US" sz="2200">
                <a:solidFill>
                  <a:schemeClr val="dk1"/>
                </a:solidFill>
              </a:rPr>
              <a:t>= </a:t>
            </a:r>
            <a:r>
              <a:rPr lang="en-US" sz="4000" b="1">
                <a:solidFill>
                  <a:srgbClr val="FFC033"/>
                </a:solidFill>
                <a:latin typeface="Times New Roman"/>
                <a:ea typeface="Times New Roman"/>
                <a:cs typeface="Times New Roman"/>
                <a:sym typeface="Times New Roman"/>
              </a:rPr>
              <a:t>2</a:t>
            </a:r>
            <a:r>
              <a:rPr lang="en-US" sz="3800" b="1" baseline="30000">
                <a:solidFill>
                  <a:schemeClr val="dk2"/>
                </a:solidFill>
              </a:rPr>
              <a:t>4  </a:t>
            </a:r>
            <a:r>
              <a:rPr lang="en-US" sz="3200">
                <a:solidFill>
                  <a:schemeClr val="dk1"/>
                </a:solidFill>
              </a:rPr>
              <a:t>mod</a:t>
            </a:r>
            <a:r>
              <a:rPr lang="en-US" sz="3200" b="1">
                <a:solidFill>
                  <a:schemeClr val="dk2"/>
                </a:solidFill>
              </a:rPr>
              <a:t> 11</a:t>
            </a:r>
            <a:endParaRPr sz="3200" b="1">
              <a:solidFill>
                <a:schemeClr val="dk2"/>
              </a:solidFill>
            </a:endParaRPr>
          </a:p>
          <a:p>
            <a:pPr marL="0" lvl="0" indent="0" algn="l" rtl="0">
              <a:lnSpc>
                <a:spcPct val="115000"/>
              </a:lnSpc>
              <a:spcBef>
                <a:spcPts val="1200"/>
              </a:spcBef>
              <a:spcAft>
                <a:spcPts val="0"/>
              </a:spcAft>
              <a:buNone/>
            </a:pPr>
            <a:r>
              <a:rPr lang="en-US" sz="3200" b="1">
                <a:solidFill>
                  <a:schemeClr val="dk2"/>
                </a:solidFill>
              </a:rPr>
              <a:t>     </a:t>
            </a:r>
            <a:r>
              <a:rPr lang="en-US" sz="2200">
                <a:solidFill>
                  <a:schemeClr val="dk1"/>
                </a:solidFill>
              </a:rPr>
              <a:t>= </a:t>
            </a:r>
            <a:r>
              <a:rPr lang="en-US" sz="4000" b="1">
                <a:solidFill>
                  <a:srgbClr val="FFC033"/>
                </a:solidFill>
                <a:latin typeface="Times New Roman"/>
                <a:ea typeface="Times New Roman"/>
                <a:cs typeface="Times New Roman"/>
                <a:sym typeface="Times New Roman"/>
              </a:rPr>
              <a:t>5</a:t>
            </a:r>
            <a:endParaRPr sz="3200" b="1">
              <a:solidFill>
                <a:schemeClr val="dk2"/>
              </a:solidFill>
            </a:endParaRPr>
          </a:p>
          <a:p>
            <a:pPr marL="0" lvl="0" indent="0" algn="l" rtl="0">
              <a:spcBef>
                <a:spcPts val="1200"/>
              </a:spcBef>
              <a:spcAft>
                <a:spcPts val="0"/>
              </a:spcAft>
              <a:buNone/>
            </a:pPr>
            <a:endParaRPr sz="2200">
              <a:solidFill>
                <a:schemeClr val="dk1"/>
              </a:solidFill>
            </a:endParaRPr>
          </a:p>
          <a:p>
            <a:pPr marL="0" lvl="0" indent="0" algn="l" rtl="0">
              <a:spcBef>
                <a:spcPts val="0"/>
              </a:spcBef>
              <a:spcAft>
                <a:spcPts val="0"/>
              </a:spcAft>
              <a:buNone/>
            </a:pPr>
            <a:endParaRPr sz="2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624"/>
        <p:cNvGrpSpPr/>
        <p:nvPr/>
      </p:nvGrpSpPr>
      <p:grpSpPr>
        <a:xfrm>
          <a:off x="0" y="0"/>
          <a:ext cx="0" cy="0"/>
          <a:chOff x="0" y="0"/>
          <a:chExt cx="0" cy="0"/>
        </a:xfrm>
      </p:grpSpPr>
      <p:sp>
        <p:nvSpPr>
          <p:cNvPr id="625" name="Google Shape;625;p41"/>
          <p:cNvSpPr/>
          <p:nvPr/>
        </p:nvSpPr>
        <p:spPr>
          <a:xfrm>
            <a:off x="5392100" y="1221575"/>
            <a:ext cx="15122400" cy="906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 name="Google Shape;626;p41"/>
          <p:cNvCxnSpPr/>
          <p:nvPr/>
        </p:nvCxnSpPr>
        <p:spPr>
          <a:xfrm>
            <a:off x="3107550" y="4948775"/>
            <a:ext cx="0" cy="2593200"/>
          </a:xfrm>
          <a:prstGeom prst="straightConnector1">
            <a:avLst/>
          </a:prstGeom>
          <a:noFill/>
          <a:ln w="28575" cap="flat" cmpd="sng">
            <a:solidFill>
              <a:schemeClr val="lt1"/>
            </a:solidFill>
            <a:prstDash val="solid"/>
            <a:round/>
            <a:headEnd type="none" w="med" len="med"/>
            <a:tailEnd type="none" w="med" len="med"/>
          </a:ln>
        </p:spPr>
      </p:cxnSp>
      <p:grpSp>
        <p:nvGrpSpPr>
          <p:cNvPr id="627" name="Google Shape;627;p41"/>
          <p:cNvGrpSpPr/>
          <p:nvPr/>
        </p:nvGrpSpPr>
        <p:grpSpPr>
          <a:xfrm>
            <a:off x="1028700" y="5460868"/>
            <a:ext cx="112050" cy="5810400"/>
            <a:chOff x="0" y="0"/>
            <a:chExt cx="149400" cy="7747200"/>
          </a:xfrm>
        </p:grpSpPr>
        <p:sp>
          <p:nvSpPr>
            <p:cNvPr id="628" name="Google Shape;628;p41"/>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41"/>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29</a:t>
            </a:r>
            <a:endParaRPr/>
          </a:p>
        </p:txBody>
      </p:sp>
      <p:sp>
        <p:nvSpPr>
          <p:cNvPr id="631" name="Google Shape;631;p41"/>
          <p:cNvSpPr txBox="1"/>
          <p:nvPr/>
        </p:nvSpPr>
        <p:spPr>
          <a:xfrm>
            <a:off x="-1264450" y="604850"/>
            <a:ext cx="7415100" cy="431100"/>
          </a:xfrm>
          <a:prstGeom prst="rect">
            <a:avLst/>
          </a:prstGeom>
          <a:noFill/>
          <a:ln>
            <a:noFill/>
          </a:ln>
        </p:spPr>
        <p:txBody>
          <a:bodyPr spcFirstLastPara="1" wrap="square" lIns="0" tIns="0" rIns="0" bIns="0" anchor="t" anchorCtr="0">
            <a:spAutoFit/>
          </a:bodyPr>
          <a:lstStyle/>
          <a:p>
            <a:pPr marL="1645920" marR="0" lvl="0" indent="0" algn="r" rtl="0">
              <a:lnSpc>
                <a:spcPct val="140000"/>
              </a:lnSpc>
              <a:spcBef>
                <a:spcPts val="0"/>
              </a:spcBef>
              <a:spcAft>
                <a:spcPts val="0"/>
              </a:spcAft>
              <a:buNone/>
            </a:pPr>
            <a:r>
              <a:rPr lang="en-US" sz="2800" b="1">
                <a:solidFill>
                  <a:srgbClr val="FFFFFF"/>
                </a:solidFill>
              </a:rPr>
              <a:t>Procedures of Diffie -Hellman</a:t>
            </a:r>
            <a:endParaRPr sz="2400" b="1"/>
          </a:p>
        </p:txBody>
      </p:sp>
      <p:sp>
        <p:nvSpPr>
          <p:cNvPr id="632" name="Google Shape;632;p41"/>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1907400" y="4431975"/>
            <a:ext cx="2400300" cy="857400"/>
          </a:xfrm>
          <a:prstGeom prst="roundRect">
            <a:avLst>
              <a:gd name="adj" fmla="val 4499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1907400" y="5816675"/>
            <a:ext cx="2400300" cy="857400"/>
          </a:xfrm>
          <a:prstGeom prst="roundRect">
            <a:avLst>
              <a:gd name="adj" fmla="val 4499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1907400" y="7201375"/>
            <a:ext cx="2400300" cy="857400"/>
          </a:xfrm>
          <a:prstGeom prst="roundRect">
            <a:avLst>
              <a:gd name="adj" fmla="val 44991"/>
            </a:avLst>
          </a:prstGeom>
          <a:solidFill>
            <a:schemeClr val="lt2"/>
          </a:solidFill>
          <a:ln w="9525" cap="flat" cmpd="sng">
            <a:solidFill>
              <a:schemeClr val="dk2"/>
            </a:solidFill>
            <a:prstDash val="solid"/>
            <a:round/>
            <a:headEnd type="none" w="sm" len="sm"/>
            <a:tailEnd type="none" w="sm" len="sm"/>
          </a:ln>
          <a:effectLst>
            <a:outerShdw blurRad="171450" dist="161925" dir="672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txBox="1"/>
          <p:nvPr/>
        </p:nvSpPr>
        <p:spPr>
          <a:xfrm>
            <a:off x="2514600" y="4537425"/>
            <a:ext cx="2057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latin typeface="Calibri"/>
                <a:ea typeface="Calibri"/>
                <a:cs typeface="Calibri"/>
                <a:sym typeface="Calibri"/>
              </a:rPr>
              <a:t>Step 1:</a:t>
            </a:r>
            <a:endParaRPr sz="3000">
              <a:latin typeface="Calibri"/>
              <a:ea typeface="Calibri"/>
              <a:cs typeface="Calibri"/>
              <a:sym typeface="Calibri"/>
            </a:endParaRPr>
          </a:p>
        </p:txBody>
      </p:sp>
      <p:sp>
        <p:nvSpPr>
          <p:cNvPr id="637" name="Google Shape;637;p41"/>
          <p:cNvSpPr txBox="1"/>
          <p:nvPr/>
        </p:nvSpPr>
        <p:spPr>
          <a:xfrm>
            <a:off x="2478900" y="5922125"/>
            <a:ext cx="2057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latin typeface="Calibri"/>
                <a:ea typeface="Calibri"/>
                <a:cs typeface="Calibri"/>
                <a:sym typeface="Calibri"/>
              </a:rPr>
              <a:t>Step 2:</a:t>
            </a:r>
            <a:endParaRPr sz="3000">
              <a:latin typeface="Calibri"/>
              <a:ea typeface="Calibri"/>
              <a:cs typeface="Calibri"/>
              <a:sym typeface="Calibri"/>
            </a:endParaRPr>
          </a:p>
        </p:txBody>
      </p:sp>
      <p:sp>
        <p:nvSpPr>
          <p:cNvPr id="638" name="Google Shape;638;p41"/>
          <p:cNvSpPr txBox="1"/>
          <p:nvPr/>
        </p:nvSpPr>
        <p:spPr>
          <a:xfrm>
            <a:off x="2478900" y="7306825"/>
            <a:ext cx="2057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latin typeface="Calibri"/>
                <a:ea typeface="Calibri"/>
                <a:cs typeface="Calibri"/>
                <a:sym typeface="Calibri"/>
              </a:rPr>
              <a:t>Step 3:</a:t>
            </a:r>
            <a:endParaRPr sz="3000">
              <a:latin typeface="Calibri"/>
              <a:ea typeface="Calibri"/>
              <a:cs typeface="Calibri"/>
              <a:sym typeface="Calibri"/>
            </a:endParaRPr>
          </a:p>
        </p:txBody>
      </p:sp>
      <p:sp>
        <p:nvSpPr>
          <p:cNvPr id="639" name="Google Shape;639;p41"/>
          <p:cNvSpPr/>
          <p:nvPr/>
        </p:nvSpPr>
        <p:spPr>
          <a:xfrm>
            <a:off x="4663425" y="4614375"/>
            <a:ext cx="492600" cy="492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4663425" y="5999075"/>
            <a:ext cx="492600" cy="492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4663425" y="7383775"/>
            <a:ext cx="492600" cy="4926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6056500" y="1564475"/>
            <a:ext cx="11637300" cy="1092900"/>
          </a:xfrm>
          <a:prstGeom prst="roundRect">
            <a:avLst>
              <a:gd name="adj" fmla="val 451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txBox="1"/>
          <p:nvPr/>
        </p:nvSpPr>
        <p:spPr>
          <a:xfrm>
            <a:off x="7585950" y="1749275"/>
            <a:ext cx="9956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t>Finding private key &amp; public of sender &amp; receiver</a:t>
            </a:r>
            <a:endParaRPr sz="3200"/>
          </a:p>
        </p:txBody>
      </p:sp>
      <p:pic>
        <p:nvPicPr>
          <p:cNvPr id="644" name="Google Shape;644;p41"/>
          <p:cNvPicPr preferRelativeResize="0"/>
          <p:nvPr/>
        </p:nvPicPr>
        <p:blipFill>
          <a:blip r:embed="rId3">
            <a:alphaModFix/>
          </a:blip>
          <a:stretch>
            <a:fillRect/>
          </a:stretch>
        </p:blipFill>
        <p:spPr>
          <a:xfrm>
            <a:off x="7585950" y="3092000"/>
            <a:ext cx="2057400" cy="1573180"/>
          </a:xfrm>
          <a:prstGeom prst="rect">
            <a:avLst/>
          </a:prstGeom>
          <a:noFill/>
          <a:ln>
            <a:noFill/>
          </a:ln>
        </p:spPr>
      </p:pic>
      <p:pic>
        <p:nvPicPr>
          <p:cNvPr id="645" name="Google Shape;645;p41"/>
          <p:cNvPicPr preferRelativeResize="0"/>
          <p:nvPr/>
        </p:nvPicPr>
        <p:blipFill>
          <a:blip r:embed="rId4">
            <a:alphaModFix/>
          </a:blip>
          <a:stretch>
            <a:fillRect/>
          </a:stretch>
        </p:blipFill>
        <p:spPr>
          <a:xfrm>
            <a:off x="14095875" y="2734925"/>
            <a:ext cx="2344351" cy="2344351"/>
          </a:xfrm>
          <a:prstGeom prst="rect">
            <a:avLst/>
          </a:prstGeom>
          <a:noFill/>
          <a:ln>
            <a:noFill/>
          </a:ln>
        </p:spPr>
      </p:pic>
      <p:sp>
        <p:nvSpPr>
          <p:cNvPr id="646" name="Google Shape;646;p41"/>
          <p:cNvSpPr txBox="1"/>
          <p:nvPr/>
        </p:nvSpPr>
        <p:spPr>
          <a:xfrm>
            <a:off x="6557973" y="5099800"/>
            <a:ext cx="4746000" cy="135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800" b="1">
                <a:solidFill>
                  <a:schemeClr val="dk2"/>
                </a:solidFill>
              </a:rPr>
              <a:t>X</a:t>
            </a:r>
            <a:r>
              <a:rPr lang="en-US" sz="2800" b="1" baseline="-25000">
                <a:solidFill>
                  <a:schemeClr val="dk2"/>
                </a:solidFill>
              </a:rPr>
              <a:t>A </a:t>
            </a:r>
            <a:r>
              <a:rPr lang="en-US" sz="3700" b="1" baseline="-25000">
                <a:solidFill>
                  <a:schemeClr val="dk2"/>
                </a:solidFill>
              </a:rPr>
              <a:t>,</a:t>
            </a:r>
            <a:r>
              <a:rPr lang="en-US" sz="3200" b="1">
                <a:solidFill>
                  <a:srgbClr val="274E13"/>
                </a:solidFill>
              </a:rPr>
              <a:t>Y</a:t>
            </a:r>
            <a:r>
              <a:rPr lang="en-US" sz="3200" b="1" baseline="-25000">
                <a:solidFill>
                  <a:srgbClr val="274E13"/>
                </a:solidFill>
              </a:rPr>
              <a:t>B</a:t>
            </a:r>
            <a:r>
              <a:rPr lang="en-US" sz="3200" b="1" baseline="-25000">
                <a:solidFill>
                  <a:schemeClr val="dk2"/>
                </a:solidFill>
              </a:rPr>
              <a:t>, </a:t>
            </a:r>
            <a:r>
              <a:rPr lang="en-US" sz="3800">
                <a:solidFill>
                  <a:schemeClr val="dk2"/>
                </a:solidFill>
              </a:rPr>
              <a:t>q = {8,</a:t>
            </a:r>
            <a:r>
              <a:rPr lang="en-US" sz="3800">
                <a:solidFill>
                  <a:srgbClr val="274E13"/>
                </a:solidFill>
              </a:rPr>
              <a:t>5</a:t>
            </a:r>
            <a:r>
              <a:rPr lang="en-US" sz="3800">
                <a:solidFill>
                  <a:schemeClr val="dk2"/>
                </a:solidFill>
              </a:rPr>
              <a:t>,11}</a:t>
            </a:r>
            <a:endParaRPr sz="3600" b="1" baseline="-25000">
              <a:solidFill>
                <a:schemeClr val="dk2"/>
              </a:solidFill>
            </a:endParaRPr>
          </a:p>
          <a:p>
            <a:pPr marL="0" lvl="0" indent="0" algn="l" rtl="0">
              <a:spcBef>
                <a:spcPts val="1200"/>
              </a:spcBef>
              <a:spcAft>
                <a:spcPts val="0"/>
              </a:spcAft>
              <a:buNone/>
            </a:pPr>
            <a:endParaRPr sz="2200"/>
          </a:p>
        </p:txBody>
      </p:sp>
      <p:sp>
        <p:nvSpPr>
          <p:cNvPr id="647" name="Google Shape;647;p41"/>
          <p:cNvSpPr txBox="1"/>
          <p:nvPr/>
        </p:nvSpPr>
        <p:spPr>
          <a:xfrm>
            <a:off x="6953475" y="6437425"/>
            <a:ext cx="3994800" cy="3341700"/>
          </a:xfrm>
          <a:prstGeom prst="rect">
            <a:avLst/>
          </a:prstGeom>
          <a:solidFill>
            <a:srgbClr val="B6D7A8"/>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3200" b="1">
                <a:solidFill>
                  <a:srgbClr val="38761D"/>
                </a:solidFill>
              </a:rPr>
              <a:t>K</a:t>
            </a:r>
            <a:r>
              <a:rPr lang="en-US" sz="3200" b="1">
                <a:solidFill>
                  <a:schemeClr val="dk2"/>
                </a:solidFill>
              </a:rPr>
              <a:t> </a:t>
            </a:r>
            <a:r>
              <a:rPr lang="en-US" sz="2200" b="1" baseline="-25000">
                <a:solidFill>
                  <a:schemeClr val="dk2"/>
                </a:solidFill>
              </a:rPr>
              <a:t> </a:t>
            </a:r>
            <a:r>
              <a:rPr lang="en-US" sz="2200">
                <a:solidFill>
                  <a:schemeClr val="dk1"/>
                </a:solidFill>
              </a:rPr>
              <a:t>=  </a:t>
            </a:r>
            <a:r>
              <a:rPr lang="en-US" sz="4000" b="1">
                <a:solidFill>
                  <a:srgbClr val="274E13"/>
                </a:solidFill>
                <a:latin typeface="Times New Roman"/>
                <a:ea typeface="Times New Roman"/>
                <a:cs typeface="Times New Roman"/>
                <a:sym typeface="Times New Roman"/>
              </a:rPr>
              <a:t>(</a:t>
            </a:r>
            <a:r>
              <a:rPr lang="en-US" sz="3200" b="1">
                <a:solidFill>
                  <a:srgbClr val="274E13"/>
                </a:solidFill>
              </a:rPr>
              <a:t>Y</a:t>
            </a:r>
            <a:r>
              <a:rPr lang="en-US" sz="3200" b="1" baseline="-25000">
                <a:solidFill>
                  <a:srgbClr val="274E13"/>
                </a:solidFill>
              </a:rPr>
              <a:t>B</a:t>
            </a:r>
            <a:r>
              <a:rPr lang="en-US" sz="4000" b="1">
                <a:solidFill>
                  <a:srgbClr val="274E13"/>
                </a:solidFill>
                <a:latin typeface="Times New Roman"/>
                <a:ea typeface="Times New Roman"/>
                <a:cs typeface="Times New Roman"/>
                <a:sym typeface="Times New Roman"/>
              </a:rPr>
              <a:t>)</a:t>
            </a:r>
            <a:r>
              <a:rPr lang="en-US" sz="3800" b="1" baseline="30000">
                <a:solidFill>
                  <a:schemeClr val="dk2"/>
                </a:solidFill>
              </a:rPr>
              <a:t>Xa  </a:t>
            </a:r>
            <a:r>
              <a:rPr lang="en-US" sz="3200">
                <a:solidFill>
                  <a:schemeClr val="dk1"/>
                </a:solidFill>
              </a:rPr>
              <a:t>mod</a:t>
            </a:r>
            <a:r>
              <a:rPr lang="en-US" sz="3200" b="1">
                <a:solidFill>
                  <a:schemeClr val="dk2"/>
                </a:solidFill>
              </a:rPr>
              <a:t> q</a:t>
            </a:r>
            <a:endParaRPr sz="3200" b="1">
              <a:solidFill>
                <a:schemeClr val="dk2"/>
              </a:solidFill>
            </a:endParaRPr>
          </a:p>
          <a:p>
            <a:pPr marL="0" lvl="0" indent="0" algn="l" rtl="0">
              <a:lnSpc>
                <a:spcPct val="115000"/>
              </a:lnSpc>
              <a:spcBef>
                <a:spcPts val="1200"/>
              </a:spcBef>
              <a:spcAft>
                <a:spcPts val="0"/>
              </a:spcAft>
              <a:buNone/>
            </a:pPr>
            <a:r>
              <a:rPr lang="en-US" sz="3200" b="1">
                <a:solidFill>
                  <a:schemeClr val="dk2"/>
                </a:solidFill>
              </a:rPr>
              <a:t>    </a:t>
            </a:r>
            <a:r>
              <a:rPr lang="en-US" sz="2200">
                <a:solidFill>
                  <a:srgbClr val="274E13"/>
                </a:solidFill>
              </a:rPr>
              <a:t>= </a:t>
            </a:r>
            <a:r>
              <a:rPr lang="en-US" sz="4000" b="1">
                <a:solidFill>
                  <a:srgbClr val="274E13"/>
                </a:solidFill>
                <a:latin typeface="Times New Roman"/>
                <a:ea typeface="Times New Roman"/>
                <a:cs typeface="Times New Roman"/>
                <a:sym typeface="Times New Roman"/>
              </a:rPr>
              <a:t>(</a:t>
            </a:r>
            <a:r>
              <a:rPr lang="en-US" sz="3200" b="1">
                <a:solidFill>
                  <a:srgbClr val="274E13"/>
                </a:solidFill>
              </a:rPr>
              <a:t>5</a:t>
            </a:r>
            <a:r>
              <a:rPr lang="en-US" sz="4000" b="1">
                <a:solidFill>
                  <a:srgbClr val="274E13"/>
                </a:solidFill>
                <a:latin typeface="Times New Roman"/>
                <a:ea typeface="Times New Roman"/>
                <a:cs typeface="Times New Roman"/>
                <a:sym typeface="Times New Roman"/>
              </a:rPr>
              <a:t>)</a:t>
            </a:r>
            <a:r>
              <a:rPr lang="en-US" sz="3800" b="1" baseline="30000">
                <a:solidFill>
                  <a:schemeClr val="dk2"/>
                </a:solidFill>
              </a:rPr>
              <a:t>8  </a:t>
            </a:r>
            <a:r>
              <a:rPr lang="en-US" sz="3200">
                <a:solidFill>
                  <a:schemeClr val="dk1"/>
                </a:solidFill>
              </a:rPr>
              <a:t>mod</a:t>
            </a:r>
            <a:r>
              <a:rPr lang="en-US" sz="3200" b="1">
                <a:solidFill>
                  <a:schemeClr val="dk2"/>
                </a:solidFill>
              </a:rPr>
              <a:t> 11</a:t>
            </a:r>
            <a:endParaRPr sz="3200" b="1">
              <a:solidFill>
                <a:schemeClr val="dk2"/>
              </a:solidFill>
            </a:endParaRPr>
          </a:p>
          <a:p>
            <a:pPr marL="0" lvl="0" indent="0" algn="l" rtl="0">
              <a:lnSpc>
                <a:spcPct val="115000"/>
              </a:lnSpc>
              <a:spcBef>
                <a:spcPts val="1200"/>
              </a:spcBef>
              <a:spcAft>
                <a:spcPts val="0"/>
              </a:spcAft>
              <a:buNone/>
            </a:pPr>
            <a:r>
              <a:rPr lang="en-US" sz="3200" b="1">
                <a:solidFill>
                  <a:schemeClr val="dk2"/>
                </a:solidFill>
              </a:rPr>
              <a:t>    </a:t>
            </a:r>
            <a:r>
              <a:rPr lang="en-US" sz="2200">
                <a:solidFill>
                  <a:srgbClr val="274E13"/>
                </a:solidFill>
              </a:rPr>
              <a:t>= </a:t>
            </a:r>
            <a:r>
              <a:rPr lang="en-US" sz="3400" b="1">
                <a:solidFill>
                  <a:srgbClr val="274E13"/>
                </a:solidFill>
              </a:rPr>
              <a:t>4</a:t>
            </a:r>
            <a:endParaRPr sz="3400" b="1">
              <a:solidFill>
                <a:srgbClr val="274E13"/>
              </a:solidFill>
            </a:endParaRPr>
          </a:p>
          <a:p>
            <a:pPr marL="0" lvl="0" indent="0" algn="l" rtl="0">
              <a:spcBef>
                <a:spcPts val="1200"/>
              </a:spcBef>
              <a:spcAft>
                <a:spcPts val="0"/>
              </a:spcAft>
              <a:buNone/>
            </a:pPr>
            <a:endParaRPr sz="2200">
              <a:solidFill>
                <a:schemeClr val="dk1"/>
              </a:solidFill>
            </a:endParaRPr>
          </a:p>
          <a:p>
            <a:pPr marL="0" lvl="0" indent="0" algn="l" rtl="0">
              <a:spcBef>
                <a:spcPts val="0"/>
              </a:spcBef>
              <a:spcAft>
                <a:spcPts val="0"/>
              </a:spcAft>
              <a:buNone/>
            </a:pPr>
            <a:endParaRPr sz="2200"/>
          </a:p>
        </p:txBody>
      </p:sp>
      <p:sp>
        <p:nvSpPr>
          <p:cNvPr id="648" name="Google Shape;648;p41"/>
          <p:cNvSpPr txBox="1"/>
          <p:nvPr/>
        </p:nvSpPr>
        <p:spPr>
          <a:xfrm>
            <a:off x="14263350" y="5079275"/>
            <a:ext cx="4488900" cy="135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800" b="1">
                <a:solidFill>
                  <a:srgbClr val="274E13"/>
                </a:solidFill>
              </a:rPr>
              <a:t>X</a:t>
            </a:r>
            <a:r>
              <a:rPr lang="en-US" sz="2800" b="1" baseline="-25000">
                <a:solidFill>
                  <a:srgbClr val="274E13"/>
                </a:solidFill>
              </a:rPr>
              <a:t>B </a:t>
            </a:r>
            <a:r>
              <a:rPr lang="en-US" sz="3700" b="1" baseline="-25000">
                <a:solidFill>
                  <a:schemeClr val="dk2"/>
                </a:solidFill>
              </a:rPr>
              <a:t>,</a:t>
            </a:r>
            <a:r>
              <a:rPr lang="en-US" sz="3200" b="1">
                <a:solidFill>
                  <a:schemeClr val="dk2"/>
                </a:solidFill>
              </a:rPr>
              <a:t>Y</a:t>
            </a:r>
            <a:r>
              <a:rPr lang="en-US" sz="3200" b="1" baseline="-25000">
                <a:solidFill>
                  <a:schemeClr val="dk2"/>
                </a:solidFill>
              </a:rPr>
              <a:t>A, </a:t>
            </a:r>
            <a:r>
              <a:rPr lang="en-US" sz="3800">
                <a:solidFill>
                  <a:schemeClr val="dk2"/>
                </a:solidFill>
              </a:rPr>
              <a:t>q = {</a:t>
            </a:r>
            <a:r>
              <a:rPr lang="en-US" sz="3800">
                <a:solidFill>
                  <a:srgbClr val="274E13"/>
                </a:solidFill>
              </a:rPr>
              <a:t>4</a:t>
            </a:r>
            <a:r>
              <a:rPr lang="en-US" sz="3800">
                <a:solidFill>
                  <a:schemeClr val="dk2"/>
                </a:solidFill>
              </a:rPr>
              <a:t>,3,</a:t>
            </a:r>
            <a:r>
              <a:rPr lang="en-US" sz="3800">
                <a:solidFill>
                  <a:srgbClr val="274E13"/>
                </a:solidFill>
              </a:rPr>
              <a:t>11</a:t>
            </a:r>
            <a:r>
              <a:rPr lang="en-US" sz="3800">
                <a:solidFill>
                  <a:schemeClr val="dk2"/>
                </a:solidFill>
              </a:rPr>
              <a:t>}</a:t>
            </a:r>
            <a:endParaRPr sz="3600" b="1" baseline="-25000">
              <a:solidFill>
                <a:schemeClr val="dk2"/>
              </a:solidFill>
            </a:endParaRPr>
          </a:p>
          <a:p>
            <a:pPr marL="0" lvl="0" indent="0" algn="l" rtl="0">
              <a:spcBef>
                <a:spcPts val="1200"/>
              </a:spcBef>
              <a:spcAft>
                <a:spcPts val="0"/>
              </a:spcAft>
              <a:buNone/>
            </a:pPr>
            <a:endParaRPr sz="2200"/>
          </a:p>
        </p:txBody>
      </p:sp>
      <p:sp>
        <p:nvSpPr>
          <p:cNvPr id="649" name="Google Shape;649;p41"/>
          <p:cNvSpPr txBox="1"/>
          <p:nvPr/>
        </p:nvSpPr>
        <p:spPr>
          <a:xfrm>
            <a:off x="13365475" y="6412150"/>
            <a:ext cx="3994800" cy="3341700"/>
          </a:xfrm>
          <a:prstGeom prst="rect">
            <a:avLst/>
          </a:prstGeom>
          <a:solidFill>
            <a:srgbClr val="B6D7A8"/>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3200" b="1">
                <a:solidFill>
                  <a:srgbClr val="38761D"/>
                </a:solidFill>
              </a:rPr>
              <a:t>K</a:t>
            </a:r>
            <a:r>
              <a:rPr lang="en-US" sz="3200" b="1">
                <a:solidFill>
                  <a:schemeClr val="dk2"/>
                </a:solidFill>
              </a:rPr>
              <a:t> </a:t>
            </a:r>
            <a:r>
              <a:rPr lang="en-US" sz="2200" b="1" baseline="-25000">
                <a:solidFill>
                  <a:schemeClr val="dk2"/>
                </a:solidFill>
              </a:rPr>
              <a:t> </a:t>
            </a:r>
            <a:r>
              <a:rPr lang="en-US" sz="2200">
                <a:solidFill>
                  <a:schemeClr val="dk1"/>
                </a:solidFill>
              </a:rPr>
              <a:t>=  </a:t>
            </a:r>
            <a:r>
              <a:rPr lang="en-US" sz="4000" b="1">
                <a:solidFill>
                  <a:srgbClr val="274E13"/>
                </a:solidFill>
                <a:latin typeface="Times New Roman"/>
                <a:ea typeface="Times New Roman"/>
                <a:cs typeface="Times New Roman"/>
                <a:sym typeface="Times New Roman"/>
              </a:rPr>
              <a:t>(</a:t>
            </a:r>
            <a:r>
              <a:rPr lang="en-US" sz="3200" b="1">
                <a:solidFill>
                  <a:schemeClr val="dk2"/>
                </a:solidFill>
              </a:rPr>
              <a:t>Y</a:t>
            </a:r>
            <a:r>
              <a:rPr lang="en-US" sz="3200" b="1" baseline="-25000">
                <a:solidFill>
                  <a:schemeClr val="dk2"/>
                </a:solidFill>
              </a:rPr>
              <a:t>A</a:t>
            </a:r>
            <a:r>
              <a:rPr lang="en-US" sz="4000" b="1">
                <a:solidFill>
                  <a:srgbClr val="274E13"/>
                </a:solidFill>
                <a:latin typeface="Times New Roman"/>
                <a:ea typeface="Times New Roman"/>
                <a:cs typeface="Times New Roman"/>
                <a:sym typeface="Times New Roman"/>
              </a:rPr>
              <a:t>)</a:t>
            </a:r>
            <a:r>
              <a:rPr lang="en-US" sz="3800" b="1" baseline="30000">
                <a:solidFill>
                  <a:srgbClr val="274E13"/>
                </a:solidFill>
              </a:rPr>
              <a:t>Xb</a:t>
            </a:r>
            <a:r>
              <a:rPr lang="en-US" sz="3800" b="1" baseline="30000">
                <a:solidFill>
                  <a:schemeClr val="dk2"/>
                </a:solidFill>
              </a:rPr>
              <a:t>  </a:t>
            </a:r>
            <a:r>
              <a:rPr lang="en-US" sz="3200">
                <a:solidFill>
                  <a:schemeClr val="dk1"/>
                </a:solidFill>
              </a:rPr>
              <a:t>mod</a:t>
            </a:r>
            <a:r>
              <a:rPr lang="en-US" sz="3200" b="1">
                <a:solidFill>
                  <a:schemeClr val="dk2"/>
                </a:solidFill>
              </a:rPr>
              <a:t> q</a:t>
            </a:r>
            <a:endParaRPr sz="3200" b="1">
              <a:solidFill>
                <a:schemeClr val="dk2"/>
              </a:solidFill>
            </a:endParaRPr>
          </a:p>
          <a:p>
            <a:pPr marL="0" lvl="0" indent="0" algn="l" rtl="0">
              <a:lnSpc>
                <a:spcPct val="115000"/>
              </a:lnSpc>
              <a:spcBef>
                <a:spcPts val="1200"/>
              </a:spcBef>
              <a:spcAft>
                <a:spcPts val="0"/>
              </a:spcAft>
              <a:buNone/>
            </a:pPr>
            <a:r>
              <a:rPr lang="en-US" sz="3200" b="1">
                <a:solidFill>
                  <a:schemeClr val="dk2"/>
                </a:solidFill>
              </a:rPr>
              <a:t>    </a:t>
            </a:r>
            <a:r>
              <a:rPr lang="en-US" sz="2200">
                <a:solidFill>
                  <a:srgbClr val="274E13"/>
                </a:solidFill>
              </a:rPr>
              <a:t>= </a:t>
            </a:r>
            <a:r>
              <a:rPr lang="en-US" sz="4000" b="1">
                <a:solidFill>
                  <a:srgbClr val="274E13"/>
                </a:solidFill>
                <a:latin typeface="Times New Roman"/>
                <a:ea typeface="Times New Roman"/>
                <a:cs typeface="Times New Roman"/>
                <a:sym typeface="Times New Roman"/>
              </a:rPr>
              <a:t>(</a:t>
            </a:r>
            <a:r>
              <a:rPr lang="en-US" sz="3200" b="1">
                <a:solidFill>
                  <a:schemeClr val="dk2"/>
                </a:solidFill>
              </a:rPr>
              <a:t>3</a:t>
            </a:r>
            <a:r>
              <a:rPr lang="en-US" sz="4000" b="1">
                <a:solidFill>
                  <a:srgbClr val="274E13"/>
                </a:solidFill>
                <a:latin typeface="Times New Roman"/>
                <a:ea typeface="Times New Roman"/>
                <a:cs typeface="Times New Roman"/>
                <a:sym typeface="Times New Roman"/>
              </a:rPr>
              <a:t>)</a:t>
            </a:r>
            <a:r>
              <a:rPr lang="en-US" sz="3800" b="1" baseline="30000">
                <a:solidFill>
                  <a:srgbClr val="274E13"/>
                </a:solidFill>
              </a:rPr>
              <a:t>4</a:t>
            </a:r>
            <a:r>
              <a:rPr lang="en-US" sz="3800" b="1" baseline="30000">
                <a:solidFill>
                  <a:schemeClr val="dk2"/>
                </a:solidFill>
              </a:rPr>
              <a:t>  </a:t>
            </a:r>
            <a:r>
              <a:rPr lang="en-US" sz="3200">
                <a:solidFill>
                  <a:schemeClr val="dk1"/>
                </a:solidFill>
              </a:rPr>
              <a:t>mod</a:t>
            </a:r>
            <a:r>
              <a:rPr lang="en-US" sz="3200" b="1">
                <a:solidFill>
                  <a:schemeClr val="dk2"/>
                </a:solidFill>
              </a:rPr>
              <a:t> 11</a:t>
            </a:r>
            <a:endParaRPr sz="3200" b="1">
              <a:solidFill>
                <a:schemeClr val="dk2"/>
              </a:solidFill>
            </a:endParaRPr>
          </a:p>
          <a:p>
            <a:pPr marL="0" lvl="0" indent="0" algn="l" rtl="0">
              <a:lnSpc>
                <a:spcPct val="115000"/>
              </a:lnSpc>
              <a:spcBef>
                <a:spcPts val="1200"/>
              </a:spcBef>
              <a:spcAft>
                <a:spcPts val="0"/>
              </a:spcAft>
              <a:buNone/>
            </a:pPr>
            <a:r>
              <a:rPr lang="en-US" sz="3200" b="1">
                <a:solidFill>
                  <a:schemeClr val="dk2"/>
                </a:solidFill>
              </a:rPr>
              <a:t>    </a:t>
            </a:r>
            <a:r>
              <a:rPr lang="en-US" sz="2200">
                <a:solidFill>
                  <a:srgbClr val="274E13"/>
                </a:solidFill>
              </a:rPr>
              <a:t>= </a:t>
            </a:r>
            <a:r>
              <a:rPr lang="en-US" sz="3400" b="1">
                <a:solidFill>
                  <a:srgbClr val="274E13"/>
                </a:solidFill>
              </a:rPr>
              <a:t>4</a:t>
            </a:r>
            <a:endParaRPr sz="2200">
              <a:solidFill>
                <a:srgbClr val="274E13"/>
              </a:solidFill>
            </a:endParaRPr>
          </a:p>
          <a:p>
            <a:pPr marL="0" lvl="0" indent="0" algn="l" rtl="0">
              <a:spcBef>
                <a:spcPts val="1200"/>
              </a:spcBef>
              <a:spcAft>
                <a:spcPts val="0"/>
              </a:spcAft>
              <a:buNone/>
            </a:pPr>
            <a:endParaRPr sz="2200">
              <a:solidFill>
                <a:schemeClr val="dk1"/>
              </a:solidFill>
            </a:endParaRPr>
          </a:p>
          <a:p>
            <a:pPr marL="0" lvl="0" indent="0" algn="l" rtl="0">
              <a:spcBef>
                <a:spcPts val="0"/>
              </a:spcBef>
              <a:spcAft>
                <a:spcPts val="0"/>
              </a:spcAft>
              <a:buNone/>
            </a:pPr>
            <a:endParaRPr sz="2200"/>
          </a:p>
        </p:txBody>
      </p:sp>
      <p:sp>
        <p:nvSpPr>
          <p:cNvPr id="650" name="Google Shape;650;p41"/>
          <p:cNvSpPr/>
          <p:nvPr/>
        </p:nvSpPr>
        <p:spPr>
          <a:xfrm>
            <a:off x="11679113" y="7782925"/>
            <a:ext cx="955500" cy="771600"/>
          </a:xfrm>
          <a:prstGeom prst="mathEqual">
            <a:avLst>
              <a:gd name="adj1" fmla="val 23520"/>
              <a:gd name="adj2" fmla="val 1176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108"/>
        <p:cNvGrpSpPr/>
        <p:nvPr/>
      </p:nvGrpSpPr>
      <p:grpSpPr>
        <a:xfrm>
          <a:off x="0" y="0"/>
          <a:ext cx="0" cy="0"/>
          <a:chOff x="0" y="0"/>
          <a:chExt cx="0" cy="0"/>
        </a:xfrm>
      </p:grpSpPr>
      <p:grpSp>
        <p:nvGrpSpPr>
          <p:cNvPr id="109" name="Google Shape;109;p15"/>
          <p:cNvGrpSpPr/>
          <p:nvPr/>
        </p:nvGrpSpPr>
        <p:grpSpPr>
          <a:xfrm>
            <a:off x="1028700" y="5460868"/>
            <a:ext cx="112078" cy="5810374"/>
            <a:chOff x="0" y="0"/>
            <a:chExt cx="149437" cy="7747165"/>
          </a:xfrm>
        </p:grpSpPr>
        <p:sp>
          <p:nvSpPr>
            <p:cNvPr id="110" name="Google Shape;110;p15"/>
            <p:cNvSpPr/>
            <p:nvPr/>
          </p:nvSpPr>
          <p:spPr>
            <a:xfrm>
              <a:off x="0" y="0"/>
              <a:ext cx="149437" cy="228056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60248" y="0"/>
              <a:ext cx="28940" cy="7747165"/>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15"/>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b="0" i="0" u="none" strike="noStrike" cap="none">
                <a:solidFill>
                  <a:srgbClr val="FFFFFF"/>
                </a:solidFill>
                <a:latin typeface="Arial"/>
                <a:ea typeface="Arial"/>
                <a:cs typeface="Arial"/>
                <a:sym typeface="Arial"/>
              </a:rPr>
              <a:t>0</a:t>
            </a:r>
            <a:r>
              <a:rPr lang="en-US" sz="3200">
                <a:solidFill>
                  <a:srgbClr val="FFFFFF"/>
                </a:solidFill>
              </a:rPr>
              <a:t>3</a:t>
            </a:r>
            <a:endParaRPr/>
          </a:p>
        </p:txBody>
      </p:sp>
      <p:sp>
        <p:nvSpPr>
          <p:cNvPr id="113" name="Google Shape;113;p15"/>
          <p:cNvSpPr txBox="1"/>
          <p:nvPr/>
        </p:nvSpPr>
        <p:spPr>
          <a:xfrm>
            <a:off x="2903796" y="4020718"/>
            <a:ext cx="5445864" cy="2270049"/>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8000" b="0" i="0" u="none" strike="noStrike" cap="none">
                <a:solidFill>
                  <a:srgbClr val="FFFFFF"/>
                </a:solidFill>
                <a:latin typeface="Arial"/>
                <a:ea typeface="Arial"/>
                <a:cs typeface="Arial"/>
                <a:sym typeface="Arial"/>
              </a:rPr>
              <a:t>Table of </a:t>
            </a:r>
            <a:r>
              <a:rPr lang="en-US" sz="8000" b="0" i="0" u="none" strike="noStrike" cap="none">
                <a:solidFill>
                  <a:srgbClr val="FFC033"/>
                </a:solidFill>
                <a:latin typeface="Arial"/>
                <a:ea typeface="Arial"/>
                <a:cs typeface="Arial"/>
                <a:sym typeface="Arial"/>
              </a:rPr>
              <a:t>Contents</a:t>
            </a:r>
            <a:endParaRPr/>
          </a:p>
        </p:txBody>
      </p:sp>
      <p:sp>
        <p:nvSpPr>
          <p:cNvPr id="114" name="Google Shape;114;p15"/>
          <p:cNvSpPr txBox="1"/>
          <p:nvPr/>
        </p:nvSpPr>
        <p:spPr>
          <a:xfrm>
            <a:off x="10853445" y="3862638"/>
            <a:ext cx="4447200" cy="37173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100" b="0" i="0" u="none" strike="noStrike" cap="none">
                <a:solidFill>
                  <a:srgbClr val="FFFFFF"/>
                </a:solidFill>
                <a:latin typeface="Arial"/>
                <a:ea typeface="Arial"/>
                <a:cs typeface="Arial"/>
                <a:sym typeface="Arial"/>
              </a:rPr>
              <a:t>Introduction</a:t>
            </a:r>
            <a:endParaRPr/>
          </a:p>
          <a:p>
            <a:pPr marL="0" marR="0" lvl="0" indent="0" algn="l" rtl="0">
              <a:lnSpc>
                <a:spcPct val="150000"/>
              </a:lnSpc>
              <a:spcBef>
                <a:spcPts val="0"/>
              </a:spcBef>
              <a:spcAft>
                <a:spcPts val="0"/>
              </a:spcAft>
              <a:buNone/>
            </a:pPr>
            <a:r>
              <a:rPr lang="en-US" sz="2100">
                <a:solidFill>
                  <a:srgbClr val="FFFFFF"/>
                </a:solidFill>
              </a:rPr>
              <a:t>Knapsack</a:t>
            </a:r>
            <a:endParaRPr/>
          </a:p>
          <a:p>
            <a:pPr marL="0" marR="0" lvl="0" indent="0" algn="l" rtl="0">
              <a:lnSpc>
                <a:spcPct val="150000"/>
              </a:lnSpc>
              <a:spcBef>
                <a:spcPts val="0"/>
              </a:spcBef>
              <a:spcAft>
                <a:spcPts val="0"/>
              </a:spcAft>
              <a:buNone/>
            </a:pPr>
            <a:r>
              <a:rPr lang="en-US" sz="2100">
                <a:solidFill>
                  <a:srgbClr val="FFFFFF"/>
                </a:solidFill>
              </a:rPr>
              <a:t>RSA</a:t>
            </a:r>
            <a:endParaRPr/>
          </a:p>
          <a:p>
            <a:pPr marL="0" marR="0" lvl="0" indent="0" algn="l" rtl="0">
              <a:lnSpc>
                <a:spcPct val="150000"/>
              </a:lnSpc>
              <a:spcBef>
                <a:spcPts val="0"/>
              </a:spcBef>
              <a:spcAft>
                <a:spcPts val="0"/>
              </a:spcAft>
              <a:buNone/>
            </a:pPr>
            <a:r>
              <a:rPr lang="en-US" sz="2100">
                <a:solidFill>
                  <a:srgbClr val="FFFFFF"/>
                </a:solidFill>
              </a:rPr>
              <a:t>Diffie-Hellman</a:t>
            </a:r>
            <a:endParaRPr/>
          </a:p>
          <a:p>
            <a:pPr marL="0" lvl="0" indent="0" algn="l" rtl="0">
              <a:lnSpc>
                <a:spcPct val="150000"/>
              </a:lnSpc>
              <a:spcBef>
                <a:spcPts val="0"/>
              </a:spcBef>
              <a:spcAft>
                <a:spcPts val="0"/>
              </a:spcAft>
              <a:buClr>
                <a:schemeClr val="dk1"/>
              </a:buClr>
              <a:buFont typeface="Arial"/>
              <a:buNone/>
            </a:pPr>
            <a:r>
              <a:rPr lang="en-US" sz="2100">
                <a:solidFill>
                  <a:schemeClr val="lt1"/>
                </a:solidFill>
              </a:rPr>
              <a:t>Elliptic Curve Cryptography</a:t>
            </a:r>
            <a:endParaRPr/>
          </a:p>
          <a:p>
            <a:pPr marL="0" marR="0" lvl="0" indent="0" algn="l" rtl="0">
              <a:lnSpc>
                <a:spcPct val="150000"/>
              </a:lnSpc>
              <a:spcBef>
                <a:spcPts val="0"/>
              </a:spcBef>
              <a:spcAft>
                <a:spcPts val="0"/>
              </a:spcAft>
              <a:buNone/>
            </a:pPr>
            <a:r>
              <a:rPr lang="en-US" sz="2100">
                <a:solidFill>
                  <a:srgbClr val="FFFFFF"/>
                </a:solidFill>
              </a:rPr>
              <a:t>ECC Diffie-Hellman</a:t>
            </a:r>
            <a:endParaRPr/>
          </a:p>
          <a:p>
            <a:pPr marL="0" marR="0" lvl="0" indent="0" algn="l" rtl="0">
              <a:lnSpc>
                <a:spcPct val="150000"/>
              </a:lnSpc>
              <a:spcBef>
                <a:spcPts val="0"/>
              </a:spcBef>
              <a:spcAft>
                <a:spcPts val="0"/>
              </a:spcAft>
              <a:buNone/>
            </a:pPr>
            <a:r>
              <a:rPr lang="en-US" sz="2100">
                <a:solidFill>
                  <a:srgbClr val="FFFFFF"/>
                </a:solidFill>
              </a:rPr>
              <a:t>Public Key Notation</a:t>
            </a:r>
            <a:endParaRPr/>
          </a:p>
          <a:p>
            <a:pPr marL="0" marR="0" lvl="0" indent="0" algn="l" rtl="0">
              <a:lnSpc>
                <a:spcPct val="150000"/>
              </a:lnSpc>
              <a:spcBef>
                <a:spcPts val="0"/>
              </a:spcBef>
              <a:spcAft>
                <a:spcPts val="0"/>
              </a:spcAft>
              <a:buNone/>
            </a:pPr>
            <a:r>
              <a:rPr lang="en-US" sz="2100">
                <a:solidFill>
                  <a:srgbClr val="FFFFFF"/>
                </a:solidFill>
              </a:rPr>
              <a:t>Public Key Infrastructure</a:t>
            </a:r>
            <a:endParaRPr/>
          </a:p>
        </p:txBody>
      </p:sp>
      <p:sp>
        <p:nvSpPr>
          <p:cNvPr id="115" name="Google Shape;115;p15"/>
          <p:cNvSpPr/>
          <p:nvPr/>
        </p:nvSpPr>
        <p:spPr>
          <a:xfrm>
            <a:off x="16825656" y="9150283"/>
            <a:ext cx="433644" cy="108017"/>
          </a:xfrm>
          <a:prstGeom prst="rect">
            <a:avLst/>
          </a:prstGeom>
          <a:noFill/>
          <a:ln>
            <a:noFill/>
          </a:ln>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654"/>
        <p:cNvGrpSpPr/>
        <p:nvPr/>
      </p:nvGrpSpPr>
      <p:grpSpPr>
        <a:xfrm>
          <a:off x="0" y="0"/>
          <a:ext cx="0" cy="0"/>
          <a:chOff x="0" y="0"/>
          <a:chExt cx="0" cy="0"/>
        </a:xfrm>
      </p:grpSpPr>
      <p:pic>
        <p:nvPicPr>
          <p:cNvPr id="655" name="Google Shape;655;p42"/>
          <p:cNvPicPr preferRelativeResize="0"/>
          <p:nvPr/>
        </p:nvPicPr>
        <p:blipFill>
          <a:blip r:embed="rId3">
            <a:alphaModFix/>
          </a:blip>
          <a:stretch>
            <a:fillRect/>
          </a:stretch>
        </p:blipFill>
        <p:spPr>
          <a:xfrm>
            <a:off x="12732400" y="4822050"/>
            <a:ext cx="5314325" cy="5295650"/>
          </a:xfrm>
          <a:prstGeom prst="rect">
            <a:avLst/>
          </a:prstGeom>
          <a:noFill/>
          <a:ln>
            <a:noFill/>
          </a:ln>
        </p:spPr>
      </p:pic>
      <p:grpSp>
        <p:nvGrpSpPr>
          <p:cNvPr id="656" name="Google Shape;656;p42"/>
          <p:cNvGrpSpPr/>
          <p:nvPr/>
        </p:nvGrpSpPr>
        <p:grpSpPr>
          <a:xfrm>
            <a:off x="1028700" y="5460868"/>
            <a:ext cx="112050" cy="5810400"/>
            <a:chOff x="0" y="0"/>
            <a:chExt cx="149400" cy="7747200"/>
          </a:xfrm>
        </p:grpSpPr>
        <p:sp>
          <p:nvSpPr>
            <p:cNvPr id="657" name="Google Shape;657;p42"/>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42"/>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3</a:t>
            </a:r>
            <a:r>
              <a:rPr lang="en-US" sz="3200" b="0" i="0" u="none" strike="noStrike" cap="none">
                <a:solidFill>
                  <a:srgbClr val="FFFFFF"/>
                </a:solidFill>
                <a:latin typeface="Arial"/>
                <a:ea typeface="Arial"/>
                <a:cs typeface="Arial"/>
                <a:sym typeface="Arial"/>
              </a:rPr>
              <a:t>0</a:t>
            </a:r>
            <a:endParaRPr/>
          </a:p>
        </p:txBody>
      </p:sp>
      <p:sp>
        <p:nvSpPr>
          <p:cNvPr id="660" name="Google Shape;660;p42"/>
          <p:cNvSpPr txBox="1"/>
          <p:nvPr/>
        </p:nvSpPr>
        <p:spPr>
          <a:xfrm>
            <a:off x="-600075" y="604850"/>
            <a:ext cx="6772500" cy="431100"/>
          </a:xfrm>
          <a:prstGeom prst="rect">
            <a:avLst/>
          </a:prstGeom>
          <a:noFill/>
          <a:ln>
            <a:noFill/>
          </a:ln>
        </p:spPr>
        <p:txBody>
          <a:bodyPr spcFirstLastPara="1" wrap="square" lIns="0" tIns="0" rIns="0" bIns="0" anchor="t" anchorCtr="0">
            <a:spAutoFit/>
          </a:bodyPr>
          <a:lstStyle/>
          <a:p>
            <a:pPr marL="1645920" marR="0" lvl="0" indent="0" algn="r" rtl="0">
              <a:lnSpc>
                <a:spcPct val="140000"/>
              </a:lnSpc>
              <a:spcBef>
                <a:spcPts val="0"/>
              </a:spcBef>
              <a:spcAft>
                <a:spcPts val="0"/>
              </a:spcAft>
              <a:buNone/>
            </a:pPr>
            <a:r>
              <a:rPr lang="en-US" sz="2800" b="1">
                <a:solidFill>
                  <a:srgbClr val="FFFFFF"/>
                </a:solidFill>
              </a:rPr>
              <a:t> Elliptic Curve Cryptography</a:t>
            </a:r>
            <a:endParaRPr sz="2400" b="1"/>
          </a:p>
        </p:txBody>
      </p:sp>
      <p:sp>
        <p:nvSpPr>
          <p:cNvPr id="661" name="Google Shape;661;p42"/>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txBox="1"/>
          <p:nvPr/>
        </p:nvSpPr>
        <p:spPr>
          <a:xfrm>
            <a:off x="2743200" y="1973363"/>
            <a:ext cx="14791800" cy="16161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500"/>
              </a:spcBef>
              <a:spcAft>
                <a:spcPts val="0"/>
              </a:spcAft>
              <a:buClr>
                <a:schemeClr val="dk1"/>
              </a:buClr>
              <a:buSzPts val="1100"/>
              <a:buFont typeface="Arial"/>
              <a:buNone/>
            </a:pPr>
            <a:r>
              <a:rPr lang="en-US" sz="2200">
                <a:solidFill>
                  <a:srgbClr val="FFC033"/>
                </a:solidFill>
              </a:rPr>
              <a:t>Elliptic Curve Cryptography (ECC)</a:t>
            </a:r>
            <a:r>
              <a:rPr lang="en-US" sz="2200">
                <a:solidFill>
                  <a:schemeClr val="lt1"/>
                </a:solidFill>
              </a:rPr>
              <a:t> is a key-based technique for encrypting data. ECC focuses on pairs of public and private keys for encryption and decryption.</a:t>
            </a:r>
            <a:endParaRPr sz="2200">
              <a:solidFill>
                <a:schemeClr val="lt1"/>
              </a:solidFill>
            </a:endParaRPr>
          </a:p>
          <a:p>
            <a:pPr marL="0" lvl="0" indent="0" algn="l" rtl="0">
              <a:spcBef>
                <a:spcPts val="0"/>
              </a:spcBef>
              <a:spcAft>
                <a:spcPts val="0"/>
              </a:spcAft>
              <a:buNone/>
            </a:pPr>
            <a:endParaRPr sz="2700">
              <a:solidFill>
                <a:schemeClr val="lt1"/>
              </a:solidFill>
            </a:endParaRPr>
          </a:p>
        </p:txBody>
      </p:sp>
      <p:sp>
        <p:nvSpPr>
          <p:cNvPr id="663" name="Google Shape;663;p42"/>
          <p:cNvSpPr/>
          <p:nvPr/>
        </p:nvSpPr>
        <p:spPr>
          <a:xfrm>
            <a:off x="2264100" y="2074081"/>
            <a:ext cx="300000" cy="3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2"/>
          <p:cNvSpPr/>
          <p:nvPr/>
        </p:nvSpPr>
        <p:spPr>
          <a:xfrm>
            <a:off x="2264100" y="3734231"/>
            <a:ext cx="300000" cy="3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txBox="1"/>
          <p:nvPr/>
        </p:nvSpPr>
        <p:spPr>
          <a:xfrm>
            <a:off x="2743200" y="3618494"/>
            <a:ext cx="14791800" cy="16803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500"/>
              </a:spcBef>
              <a:spcAft>
                <a:spcPts val="0"/>
              </a:spcAft>
              <a:buNone/>
            </a:pPr>
            <a:r>
              <a:rPr lang="en-US" sz="2200">
                <a:solidFill>
                  <a:schemeClr val="lt1"/>
                </a:solidFill>
              </a:rPr>
              <a:t>Elliptic curve are not ellipses. Elliptic curves are described by cubic equations.</a:t>
            </a:r>
            <a:endParaRPr sz="2200">
              <a:solidFill>
                <a:schemeClr val="lt1"/>
              </a:solidFill>
            </a:endParaRPr>
          </a:p>
          <a:p>
            <a:pPr marL="0" lvl="0" indent="0" algn="just" rtl="0">
              <a:lnSpc>
                <a:spcPct val="150000"/>
              </a:lnSpc>
              <a:spcBef>
                <a:spcPts val="500"/>
              </a:spcBef>
              <a:spcAft>
                <a:spcPts val="0"/>
              </a:spcAft>
              <a:buNone/>
            </a:pPr>
            <a:endParaRPr sz="2200">
              <a:solidFill>
                <a:srgbClr val="FFC033"/>
              </a:solidFill>
            </a:endParaRPr>
          </a:p>
          <a:p>
            <a:pPr marL="0" lvl="0" indent="0" algn="l" rtl="0">
              <a:spcBef>
                <a:spcPts val="0"/>
              </a:spcBef>
              <a:spcAft>
                <a:spcPts val="0"/>
              </a:spcAft>
              <a:buNone/>
            </a:pPr>
            <a:endParaRPr sz="2700">
              <a:solidFill>
                <a:schemeClr val="lt1"/>
              </a:solidFill>
            </a:endParaRPr>
          </a:p>
        </p:txBody>
      </p:sp>
      <p:sp>
        <p:nvSpPr>
          <p:cNvPr id="666" name="Google Shape;666;p42"/>
          <p:cNvSpPr txBox="1"/>
          <p:nvPr/>
        </p:nvSpPr>
        <p:spPr>
          <a:xfrm>
            <a:off x="5501675" y="4822050"/>
            <a:ext cx="3514800" cy="1485300"/>
          </a:xfrm>
          <a:prstGeom prst="rect">
            <a:avLst/>
          </a:prstGeom>
          <a:solidFill>
            <a:srgbClr val="FFC033"/>
          </a:solid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Clr>
                <a:schemeClr val="dk1"/>
              </a:buClr>
              <a:buSzPts val="1100"/>
              <a:buFont typeface="Arial"/>
              <a:buNone/>
            </a:pPr>
            <a:r>
              <a:rPr lang="en-US" sz="3200" b="1" i="1">
                <a:solidFill>
                  <a:schemeClr val="dk1"/>
                </a:solidFill>
              </a:rPr>
              <a:t>y</a:t>
            </a:r>
            <a:r>
              <a:rPr lang="en-US" sz="4700" b="1" i="1" baseline="30000">
                <a:solidFill>
                  <a:schemeClr val="dk1"/>
                </a:solidFill>
              </a:rPr>
              <a:t>2  </a:t>
            </a:r>
            <a:r>
              <a:rPr lang="en-US" sz="3200" b="1" i="1">
                <a:solidFill>
                  <a:schemeClr val="dk1"/>
                </a:solidFill>
              </a:rPr>
              <a:t>= x</a:t>
            </a:r>
            <a:r>
              <a:rPr lang="en-US" sz="4700" b="1" i="1" baseline="30000">
                <a:solidFill>
                  <a:schemeClr val="dk1"/>
                </a:solidFill>
              </a:rPr>
              <a:t>3</a:t>
            </a:r>
            <a:r>
              <a:rPr lang="en-US" sz="3200" b="1" i="1">
                <a:solidFill>
                  <a:schemeClr val="dk1"/>
                </a:solidFill>
              </a:rPr>
              <a:t> + ax + b</a:t>
            </a:r>
            <a:endParaRPr sz="3200" b="1" i="1">
              <a:solidFill>
                <a:schemeClr val="dk1"/>
              </a:solidFill>
            </a:endParaRPr>
          </a:p>
          <a:p>
            <a:pPr marL="0" lvl="0" indent="0" algn="l" rtl="0">
              <a:spcBef>
                <a:spcPts val="0"/>
              </a:spcBef>
              <a:spcAft>
                <a:spcPts val="0"/>
              </a:spcAft>
              <a:buNone/>
            </a:pPr>
            <a:endParaRPr>
              <a:latin typeface="Calibri"/>
              <a:ea typeface="Calibri"/>
              <a:cs typeface="Calibri"/>
              <a:sym typeface="Calibri"/>
            </a:endParaRPr>
          </a:p>
        </p:txBody>
      </p:sp>
      <p:sp>
        <p:nvSpPr>
          <p:cNvPr id="667" name="Google Shape;667;p42"/>
          <p:cNvSpPr txBox="1"/>
          <p:nvPr/>
        </p:nvSpPr>
        <p:spPr>
          <a:xfrm>
            <a:off x="17386725" y="5370700"/>
            <a:ext cx="660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900" b="1">
                <a:solidFill>
                  <a:srgbClr val="FF0000"/>
                </a:solidFill>
                <a:latin typeface="Calibri"/>
                <a:ea typeface="Calibri"/>
                <a:cs typeface="Calibri"/>
                <a:sym typeface="Calibri"/>
              </a:rPr>
              <a:t>∞</a:t>
            </a:r>
            <a:endParaRPr sz="3900" b="1">
              <a:solidFill>
                <a:srgbClr val="FF0000"/>
              </a:solidFill>
              <a:latin typeface="Calibri"/>
              <a:ea typeface="Calibri"/>
              <a:cs typeface="Calibri"/>
              <a:sym typeface="Calibri"/>
            </a:endParaRPr>
          </a:p>
        </p:txBody>
      </p:sp>
      <p:sp>
        <p:nvSpPr>
          <p:cNvPr id="668" name="Google Shape;668;p42"/>
          <p:cNvSpPr txBox="1"/>
          <p:nvPr/>
        </p:nvSpPr>
        <p:spPr>
          <a:xfrm>
            <a:off x="17162125" y="7979900"/>
            <a:ext cx="540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latin typeface="Calibri"/>
                <a:ea typeface="Calibri"/>
                <a:cs typeface="Calibri"/>
                <a:sym typeface="Calibri"/>
              </a:rPr>
              <a:t>n</a:t>
            </a:r>
            <a:endParaRPr sz="2800" b="1">
              <a:latin typeface="Calibri"/>
              <a:ea typeface="Calibri"/>
              <a:cs typeface="Calibri"/>
              <a:sym typeface="Calibri"/>
            </a:endParaRPr>
          </a:p>
        </p:txBody>
      </p:sp>
      <p:sp>
        <p:nvSpPr>
          <p:cNvPr id="669" name="Google Shape;669;p42"/>
          <p:cNvSpPr/>
          <p:nvPr/>
        </p:nvSpPr>
        <p:spPr>
          <a:xfrm>
            <a:off x="2264100" y="7497944"/>
            <a:ext cx="300000" cy="3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2"/>
          <p:cNvSpPr txBox="1"/>
          <p:nvPr/>
        </p:nvSpPr>
        <p:spPr>
          <a:xfrm>
            <a:off x="2743200" y="7409850"/>
            <a:ext cx="8250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lt1"/>
                </a:solidFill>
              </a:rPr>
              <a:t>ECC key size of 256- bit is equivalent to a 3072-bit RSA key. </a:t>
            </a:r>
            <a:endParaRPr sz="2200">
              <a:solidFill>
                <a:schemeClr val="lt1"/>
              </a:solidFill>
            </a:endParaRPr>
          </a:p>
        </p:txBody>
      </p:sp>
      <p:cxnSp>
        <p:nvCxnSpPr>
          <p:cNvPr id="671" name="Google Shape;671;p42"/>
          <p:cNvCxnSpPr/>
          <p:nvPr/>
        </p:nvCxnSpPr>
        <p:spPr>
          <a:xfrm>
            <a:off x="17080700" y="4972050"/>
            <a:ext cx="0" cy="5100600"/>
          </a:xfrm>
          <a:prstGeom prst="straightConnector1">
            <a:avLst/>
          </a:prstGeom>
          <a:noFill/>
          <a:ln w="9525" cap="flat" cmpd="sng">
            <a:solidFill>
              <a:schemeClr val="accent2"/>
            </a:solidFill>
            <a:prstDash val="solid"/>
            <a:round/>
            <a:headEnd type="none" w="med" len="med"/>
            <a:tailEnd type="none" w="med" len="med"/>
          </a:ln>
        </p:spPr>
      </p:cxnSp>
      <p:cxnSp>
        <p:nvCxnSpPr>
          <p:cNvPr id="672" name="Google Shape;672;p42"/>
          <p:cNvCxnSpPr/>
          <p:nvPr/>
        </p:nvCxnSpPr>
        <p:spPr>
          <a:xfrm>
            <a:off x="13908875" y="7972425"/>
            <a:ext cx="2936100" cy="964500"/>
          </a:xfrm>
          <a:prstGeom prst="straightConnector1">
            <a:avLst/>
          </a:prstGeom>
          <a:noFill/>
          <a:ln w="9525" cap="flat" cmpd="sng">
            <a:solidFill>
              <a:schemeClr val="accent6"/>
            </a:solidFill>
            <a:prstDash val="solid"/>
            <a:round/>
            <a:headEnd type="none" w="med" len="med"/>
            <a:tailEnd type="triangle" w="med" len="med"/>
          </a:ln>
        </p:spPr>
      </p:cxnSp>
      <p:sp>
        <p:nvSpPr>
          <p:cNvPr id="673" name="Google Shape;673;p42"/>
          <p:cNvSpPr/>
          <p:nvPr/>
        </p:nvSpPr>
        <p:spPr>
          <a:xfrm>
            <a:off x="15001875" y="8251031"/>
            <a:ext cx="112200" cy="1500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677"/>
        <p:cNvGrpSpPr/>
        <p:nvPr/>
      </p:nvGrpSpPr>
      <p:grpSpPr>
        <a:xfrm>
          <a:off x="0" y="0"/>
          <a:ext cx="0" cy="0"/>
          <a:chOff x="0" y="0"/>
          <a:chExt cx="0" cy="0"/>
        </a:xfrm>
      </p:grpSpPr>
      <p:sp>
        <p:nvSpPr>
          <p:cNvPr id="678" name="Google Shape;678;p43"/>
          <p:cNvSpPr/>
          <p:nvPr/>
        </p:nvSpPr>
        <p:spPr>
          <a:xfrm>
            <a:off x="1690700" y="1376375"/>
            <a:ext cx="16597200" cy="8910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43"/>
          <p:cNvGrpSpPr/>
          <p:nvPr/>
        </p:nvGrpSpPr>
        <p:grpSpPr>
          <a:xfrm>
            <a:off x="1028700" y="5460868"/>
            <a:ext cx="112050" cy="5810400"/>
            <a:chOff x="0" y="0"/>
            <a:chExt cx="149400" cy="7747200"/>
          </a:xfrm>
        </p:grpSpPr>
        <p:sp>
          <p:nvSpPr>
            <p:cNvPr id="680" name="Google Shape;680;p43"/>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3"/>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31</a:t>
            </a:r>
            <a:endParaRPr/>
          </a:p>
        </p:txBody>
      </p:sp>
      <p:sp>
        <p:nvSpPr>
          <p:cNvPr id="683" name="Google Shape;683;p43"/>
          <p:cNvSpPr txBox="1"/>
          <p:nvPr/>
        </p:nvSpPr>
        <p:spPr>
          <a:xfrm>
            <a:off x="-2559850" y="604850"/>
            <a:ext cx="9365400" cy="431100"/>
          </a:xfrm>
          <a:prstGeom prst="rect">
            <a:avLst/>
          </a:prstGeom>
          <a:noFill/>
          <a:ln>
            <a:noFill/>
          </a:ln>
        </p:spPr>
        <p:txBody>
          <a:bodyPr spcFirstLastPara="1" wrap="square" lIns="0" tIns="0" rIns="0" bIns="0" anchor="t" anchorCtr="0">
            <a:spAutoFit/>
          </a:bodyPr>
          <a:lstStyle/>
          <a:p>
            <a:pPr marL="1645920" marR="0" lvl="0" indent="0" algn="r" rtl="0">
              <a:lnSpc>
                <a:spcPct val="140000"/>
              </a:lnSpc>
              <a:spcBef>
                <a:spcPts val="0"/>
              </a:spcBef>
              <a:spcAft>
                <a:spcPts val="0"/>
              </a:spcAft>
              <a:buNone/>
            </a:pPr>
            <a:r>
              <a:rPr lang="en-US" sz="2800" b="1">
                <a:solidFill>
                  <a:srgbClr val="FFFFFF"/>
                </a:solidFill>
              </a:rPr>
              <a:t>Procedures of </a:t>
            </a:r>
            <a:r>
              <a:rPr lang="en-US" sz="2600" b="1">
                <a:solidFill>
                  <a:srgbClr val="FFFFFF"/>
                </a:solidFill>
              </a:rPr>
              <a:t>ECC Diffie-Hellman</a:t>
            </a:r>
            <a:endParaRPr sz="2200" b="1"/>
          </a:p>
        </p:txBody>
      </p:sp>
      <p:sp>
        <p:nvSpPr>
          <p:cNvPr id="684" name="Google Shape;684;p43"/>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10030775" y="402425"/>
            <a:ext cx="22290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txBox="1"/>
          <p:nvPr/>
        </p:nvSpPr>
        <p:spPr>
          <a:xfrm>
            <a:off x="10652375" y="494525"/>
            <a:ext cx="1607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t>Step:</a:t>
            </a:r>
            <a:endParaRPr sz="2200" b="1"/>
          </a:p>
        </p:txBody>
      </p:sp>
      <p:sp>
        <p:nvSpPr>
          <p:cNvPr id="687" name="Google Shape;687;p43"/>
          <p:cNvSpPr/>
          <p:nvPr/>
        </p:nvSpPr>
        <p:spPr>
          <a:xfrm>
            <a:off x="12794450" y="478625"/>
            <a:ext cx="600000" cy="600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3"/>
          <p:cNvSpPr/>
          <p:nvPr/>
        </p:nvSpPr>
        <p:spPr>
          <a:xfrm>
            <a:off x="13929113" y="487050"/>
            <a:ext cx="600000" cy="6000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3"/>
          <p:cNvSpPr/>
          <p:nvPr/>
        </p:nvSpPr>
        <p:spPr>
          <a:xfrm>
            <a:off x="15063800" y="477556"/>
            <a:ext cx="600000" cy="6000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txBox="1"/>
          <p:nvPr/>
        </p:nvSpPr>
        <p:spPr>
          <a:xfrm>
            <a:off x="12887450" y="471425"/>
            <a:ext cx="430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t>1</a:t>
            </a:r>
            <a:endParaRPr sz="2500" b="1"/>
          </a:p>
        </p:txBody>
      </p:sp>
      <p:sp>
        <p:nvSpPr>
          <p:cNvPr id="691" name="Google Shape;691;p43"/>
          <p:cNvSpPr/>
          <p:nvPr/>
        </p:nvSpPr>
        <p:spPr>
          <a:xfrm>
            <a:off x="5520225" y="1564475"/>
            <a:ext cx="8401200" cy="707400"/>
          </a:xfrm>
          <a:prstGeom prst="roundRect">
            <a:avLst>
              <a:gd name="adj" fmla="val 44184"/>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3"/>
          <p:cNvSpPr txBox="1"/>
          <p:nvPr/>
        </p:nvSpPr>
        <p:spPr>
          <a:xfrm>
            <a:off x="6622725" y="1648775"/>
            <a:ext cx="68961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t>Global public elements and Key generation</a:t>
            </a:r>
            <a:endParaRPr sz="2300" b="1"/>
          </a:p>
        </p:txBody>
      </p:sp>
      <p:sp>
        <p:nvSpPr>
          <p:cNvPr id="693" name="Google Shape;693;p43"/>
          <p:cNvSpPr txBox="1"/>
          <p:nvPr/>
        </p:nvSpPr>
        <p:spPr>
          <a:xfrm>
            <a:off x="2723450" y="2726525"/>
            <a:ext cx="13351800" cy="210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t>Global public elements:</a:t>
            </a:r>
            <a:endParaRPr sz="2200"/>
          </a:p>
          <a:p>
            <a:pPr marL="0" lvl="0" indent="0" algn="l" rtl="0">
              <a:spcBef>
                <a:spcPts val="0"/>
              </a:spcBef>
              <a:spcAft>
                <a:spcPts val="0"/>
              </a:spcAft>
              <a:buNone/>
            </a:pPr>
            <a:endParaRPr sz="2200"/>
          </a:p>
          <a:p>
            <a:pPr marL="457200" lvl="0" indent="-368300" algn="l" rtl="0">
              <a:spcBef>
                <a:spcPts val="0"/>
              </a:spcBef>
              <a:spcAft>
                <a:spcPts val="0"/>
              </a:spcAft>
              <a:buSzPts val="2200"/>
              <a:buChar char="●"/>
            </a:pPr>
            <a:r>
              <a:rPr lang="en-US" sz="2200" b="1">
                <a:solidFill>
                  <a:schemeClr val="dk1"/>
                </a:solidFill>
              </a:rPr>
              <a:t>E</a:t>
            </a:r>
            <a:r>
              <a:rPr lang="en-US" sz="3700" b="1" baseline="-25000">
                <a:solidFill>
                  <a:schemeClr val="dk1"/>
                </a:solidFill>
              </a:rPr>
              <a:t>q</a:t>
            </a:r>
            <a:r>
              <a:rPr lang="en-US" sz="2200" b="1">
                <a:solidFill>
                  <a:schemeClr val="dk1"/>
                </a:solidFill>
              </a:rPr>
              <a:t>(a,b)            </a:t>
            </a:r>
            <a:r>
              <a:rPr lang="en-US" sz="2200">
                <a:solidFill>
                  <a:schemeClr val="dk1"/>
                </a:solidFill>
              </a:rPr>
              <a:t>Elliptic curve with parameters a, b &amp; q (prime number)</a:t>
            </a:r>
            <a:endParaRPr sz="2200">
              <a:solidFill>
                <a:schemeClr val="dk1"/>
              </a:solidFill>
            </a:endParaRPr>
          </a:p>
          <a:p>
            <a:pPr marL="0" lvl="0" indent="0" algn="l" rtl="0">
              <a:spcBef>
                <a:spcPts val="0"/>
              </a:spcBef>
              <a:spcAft>
                <a:spcPts val="0"/>
              </a:spcAft>
              <a:buNone/>
            </a:pPr>
            <a:endParaRPr sz="2200">
              <a:solidFill>
                <a:schemeClr val="dk1"/>
              </a:solidFill>
            </a:endParaRPr>
          </a:p>
          <a:p>
            <a:pPr marL="457200" lvl="0" indent="-368300" algn="l" rtl="0">
              <a:spcBef>
                <a:spcPts val="0"/>
              </a:spcBef>
              <a:spcAft>
                <a:spcPts val="0"/>
              </a:spcAft>
              <a:buClr>
                <a:schemeClr val="dk1"/>
              </a:buClr>
              <a:buSzPts val="2200"/>
              <a:buChar char="●"/>
            </a:pPr>
            <a:r>
              <a:rPr lang="en-US" sz="2200" b="1">
                <a:solidFill>
                  <a:schemeClr val="dk1"/>
                </a:solidFill>
              </a:rPr>
              <a:t>G                      </a:t>
            </a:r>
            <a:r>
              <a:rPr lang="en-US" sz="2200">
                <a:solidFill>
                  <a:schemeClr val="dk1"/>
                </a:solidFill>
              </a:rPr>
              <a:t>Point in the elliptic curve</a:t>
            </a:r>
            <a:endParaRPr sz="2200">
              <a:solidFill>
                <a:schemeClr val="dk1"/>
              </a:solidFill>
            </a:endParaRPr>
          </a:p>
        </p:txBody>
      </p:sp>
      <p:cxnSp>
        <p:nvCxnSpPr>
          <p:cNvPr id="694" name="Google Shape;694;p43"/>
          <p:cNvCxnSpPr/>
          <p:nvPr/>
        </p:nvCxnSpPr>
        <p:spPr>
          <a:xfrm>
            <a:off x="4360550" y="3807625"/>
            <a:ext cx="628800" cy="0"/>
          </a:xfrm>
          <a:prstGeom prst="straightConnector1">
            <a:avLst/>
          </a:prstGeom>
          <a:noFill/>
          <a:ln w="9525" cap="flat" cmpd="sng">
            <a:solidFill>
              <a:schemeClr val="dk1"/>
            </a:solidFill>
            <a:prstDash val="solid"/>
            <a:round/>
            <a:headEnd type="none" w="med" len="med"/>
            <a:tailEnd type="triangle" w="med" len="med"/>
          </a:ln>
        </p:spPr>
      </p:cxnSp>
      <p:cxnSp>
        <p:nvCxnSpPr>
          <p:cNvPr id="695" name="Google Shape;695;p43"/>
          <p:cNvCxnSpPr/>
          <p:nvPr/>
        </p:nvCxnSpPr>
        <p:spPr>
          <a:xfrm>
            <a:off x="4360550" y="4569625"/>
            <a:ext cx="650100" cy="0"/>
          </a:xfrm>
          <a:prstGeom prst="straightConnector1">
            <a:avLst/>
          </a:prstGeom>
          <a:noFill/>
          <a:ln w="9525" cap="flat" cmpd="sng">
            <a:solidFill>
              <a:schemeClr val="dk1"/>
            </a:solidFill>
            <a:prstDash val="solid"/>
            <a:round/>
            <a:headEnd type="none" w="med" len="med"/>
            <a:tailEnd type="triangle" w="med" len="med"/>
          </a:ln>
        </p:spPr>
      </p:cxnSp>
      <p:sp>
        <p:nvSpPr>
          <p:cNvPr id="696" name="Google Shape;696;p43"/>
          <p:cNvSpPr txBox="1"/>
          <p:nvPr/>
        </p:nvSpPr>
        <p:spPr>
          <a:xfrm>
            <a:off x="2723450" y="5460875"/>
            <a:ext cx="66636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t>User A key generation:</a:t>
            </a:r>
            <a:endParaRPr sz="2300"/>
          </a:p>
          <a:p>
            <a:pPr marL="0" lvl="0" indent="0" algn="l" rtl="0">
              <a:spcBef>
                <a:spcPts val="0"/>
              </a:spcBef>
              <a:spcAft>
                <a:spcPts val="0"/>
              </a:spcAft>
              <a:buNone/>
            </a:pPr>
            <a:endParaRPr sz="2300"/>
          </a:p>
          <a:p>
            <a:pPr marL="0" lvl="0" indent="0" algn="l" rtl="0">
              <a:spcBef>
                <a:spcPts val="0"/>
              </a:spcBef>
              <a:spcAft>
                <a:spcPts val="0"/>
              </a:spcAft>
              <a:buNone/>
            </a:pPr>
            <a:r>
              <a:rPr lang="en-US" sz="2300"/>
              <a:t>Select private key  </a:t>
            </a:r>
            <a:r>
              <a:rPr lang="en-US" sz="2900" b="1">
                <a:solidFill>
                  <a:schemeClr val="dk1"/>
                </a:solidFill>
              </a:rPr>
              <a:t>n</a:t>
            </a:r>
            <a:r>
              <a:rPr lang="en-US" sz="3200" b="1" baseline="-25000">
                <a:solidFill>
                  <a:schemeClr val="dk1"/>
                </a:solidFill>
              </a:rPr>
              <a:t>A</a:t>
            </a:r>
            <a:endParaRPr sz="3200" b="1" baseline="-25000">
              <a:solidFill>
                <a:schemeClr val="dk1"/>
              </a:solidFill>
            </a:endParaRPr>
          </a:p>
          <a:p>
            <a:pPr marL="0" lvl="0" indent="0" algn="l" rtl="0">
              <a:spcBef>
                <a:spcPts val="0"/>
              </a:spcBef>
              <a:spcAft>
                <a:spcPts val="0"/>
              </a:spcAft>
              <a:buNone/>
            </a:pPr>
            <a:endParaRPr sz="2300">
              <a:solidFill>
                <a:schemeClr val="dk1"/>
              </a:solidFill>
            </a:endParaRPr>
          </a:p>
          <a:p>
            <a:pPr marL="0" lvl="0" indent="0" algn="l" rtl="0">
              <a:spcBef>
                <a:spcPts val="0"/>
              </a:spcBef>
              <a:spcAft>
                <a:spcPts val="0"/>
              </a:spcAft>
              <a:buNone/>
            </a:pPr>
            <a:endParaRPr sz="2300">
              <a:solidFill>
                <a:schemeClr val="dk1"/>
              </a:solidFill>
            </a:endParaRPr>
          </a:p>
          <a:p>
            <a:pPr marL="0" lvl="0" indent="0" algn="l" rtl="0">
              <a:spcBef>
                <a:spcPts val="0"/>
              </a:spcBef>
              <a:spcAft>
                <a:spcPts val="0"/>
              </a:spcAft>
              <a:buNone/>
            </a:pPr>
            <a:r>
              <a:rPr lang="en-US" sz="2300">
                <a:solidFill>
                  <a:schemeClr val="dk1"/>
                </a:solidFill>
              </a:rPr>
              <a:t>Calculate public key </a:t>
            </a:r>
            <a:r>
              <a:rPr lang="en-US" sz="2900" b="1">
                <a:solidFill>
                  <a:schemeClr val="dk1"/>
                </a:solidFill>
              </a:rPr>
              <a:t>P</a:t>
            </a:r>
            <a:r>
              <a:rPr lang="en-US" sz="3200" b="1" baseline="-25000">
                <a:solidFill>
                  <a:schemeClr val="dk1"/>
                </a:solidFill>
              </a:rPr>
              <a:t>A</a:t>
            </a:r>
            <a:endParaRPr sz="3200" b="1" baseline="-25000">
              <a:solidFill>
                <a:schemeClr val="dk1"/>
              </a:solidFill>
            </a:endParaRPr>
          </a:p>
          <a:p>
            <a:pPr marL="0" lvl="0" indent="0" algn="l" rtl="0">
              <a:spcBef>
                <a:spcPts val="0"/>
              </a:spcBef>
              <a:spcAft>
                <a:spcPts val="0"/>
              </a:spcAft>
              <a:buClr>
                <a:schemeClr val="dk1"/>
              </a:buClr>
              <a:buSzPts val="1100"/>
              <a:buFont typeface="Arial"/>
              <a:buNone/>
            </a:pPr>
            <a:endParaRPr sz="2300">
              <a:solidFill>
                <a:schemeClr val="dk1"/>
              </a:solidFill>
            </a:endParaRPr>
          </a:p>
          <a:p>
            <a:pPr marL="0" lvl="0" indent="0" algn="l" rtl="0">
              <a:spcBef>
                <a:spcPts val="0"/>
              </a:spcBef>
              <a:spcAft>
                <a:spcPts val="0"/>
              </a:spcAft>
              <a:buNone/>
            </a:pPr>
            <a:endParaRPr sz="3700" b="1" baseline="-25000">
              <a:solidFill>
                <a:schemeClr val="dk1"/>
              </a:solidFill>
            </a:endParaRPr>
          </a:p>
        </p:txBody>
      </p:sp>
      <p:sp>
        <p:nvSpPr>
          <p:cNvPr id="697" name="Google Shape;697;p43"/>
          <p:cNvSpPr txBox="1"/>
          <p:nvPr/>
        </p:nvSpPr>
        <p:spPr>
          <a:xfrm>
            <a:off x="6259025" y="6168875"/>
            <a:ext cx="1607400" cy="677100"/>
          </a:xfrm>
          <a:prstGeom prst="rect">
            <a:avLst/>
          </a:prstGeom>
          <a:solidFill>
            <a:srgbClr val="888888"/>
          </a:solid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900" b="1">
                <a:solidFill>
                  <a:schemeClr val="dk1"/>
                </a:solidFill>
              </a:rPr>
              <a:t>n</a:t>
            </a:r>
            <a:r>
              <a:rPr lang="en-US" sz="3200" b="1" baseline="-25000">
                <a:solidFill>
                  <a:schemeClr val="dk1"/>
                </a:solidFill>
              </a:rPr>
              <a:t>A</a:t>
            </a:r>
            <a:r>
              <a:rPr lang="en-US" sz="2600">
                <a:solidFill>
                  <a:schemeClr val="dk1"/>
                </a:solidFill>
              </a:rPr>
              <a:t>&lt; </a:t>
            </a:r>
            <a:r>
              <a:rPr lang="en-US" sz="2900" b="1">
                <a:solidFill>
                  <a:schemeClr val="dk1"/>
                </a:solidFill>
              </a:rPr>
              <a:t>n</a:t>
            </a:r>
            <a:endParaRPr sz="900">
              <a:latin typeface="Calibri"/>
              <a:ea typeface="Calibri"/>
              <a:cs typeface="Calibri"/>
              <a:sym typeface="Calibri"/>
            </a:endParaRPr>
          </a:p>
        </p:txBody>
      </p:sp>
      <p:sp>
        <p:nvSpPr>
          <p:cNvPr id="698" name="Google Shape;698;p43"/>
          <p:cNvSpPr txBox="1"/>
          <p:nvPr/>
        </p:nvSpPr>
        <p:spPr>
          <a:xfrm>
            <a:off x="6259025" y="7303763"/>
            <a:ext cx="1886100" cy="754200"/>
          </a:xfrm>
          <a:prstGeom prst="rect">
            <a:avLst/>
          </a:prstGeom>
          <a:solidFill>
            <a:srgbClr val="88888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a:solidFill>
                  <a:schemeClr val="dk1"/>
                </a:solidFill>
              </a:rPr>
              <a:t>P</a:t>
            </a:r>
            <a:r>
              <a:rPr lang="en-US" sz="3100" b="1" baseline="-25000">
                <a:solidFill>
                  <a:schemeClr val="dk1"/>
                </a:solidFill>
              </a:rPr>
              <a:t>A</a:t>
            </a:r>
            <a:r>
              <a:rPr lang="en-US" sz="2200" b="1">
                <a:solidFill>
                  <a:schemeClr val="dk1"/>
                </a:solidFill>
              </a:rPr>
              <a:t> = </a:t>
            </a:r>
            <a:r>
              <a:rPr lang="en-US" sz="2700" b="1">
                <a:solidFill>
                  <a:schemeClr val="dk1"/>
                </a:solidFill>
              </a:rPr>
              <a:t>n</a:t>
            </a:r>
            <a:r>
              <a:rPr lang="en-US" sz="3100" b="1" baseline="-25000">
                <a:solidFill>
                  <a:schemeClr val="dk1"/>
                </a:solidFill>
              </a:rPr>
              <a:t>A</a:t>
            </a:r>
            <a:r>
              <a:rPr lang="en-US" sz="3700" b="1" baseline="-25000">
                <a:solidFill>
                  <a:schemeClr val="dk1"/>
                </a:solidFill>
              </a:rPr>
              <a:t> </a:t>
            </a:r>
            <a:r>
              <a:rPr lang="en-US" sz="2200" b="1">
                <a:solidFill>
                  <a:schemeClr val="dk1"/>
                </a:solidFill>
              </a:rPr>
              <a:t>x </a:t>
            </a:r>
            <a:r>
              <a:rPr lang="en-US" sz="2700" b="1">
                <a:solidFill>
                  <a:schemeClr val="dk1"/>
                </a:solidFill>
              </a:rPr>
              <a:t>G</a:t>
            </a:r>
            <a:r>
              <a:rPr lang="en-US" sz="2200" b="1">
                <a:solidFill>
                  <a:schemeClr val="dk1"/>
                </a:solidFill>
              </a:rPr>
              <a:t> </a:t>
            </a:r>
            <a:endParaRPr>
              <a:latin typeface="Calibri"/>
              <a:ea typeface="Calibri"/>
              <a:cs typeface="Calibri"/>
              <a:sym typeface="Calibri"/>
            </a:endParaRPr>
          </a:p>
        </p:txBody>
      </p:sp>
      <p:sp>
        <p:nvSpPr>
          <p:cNvPr id="699" name="Google Shape;699;p43"/>
          <p:cNvSpPr txBox="1"/>
          <p:nvPr/>
        </p:nvSpPr>
        <p:spPr>
          <a:xfrm>
            <a:off x="10305375" y="5442275"/>
            <a:ext cx="66636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t>User B key generation:</a:t>
            </a:r>
            <a:endParaRPr sz="2300"/>
          </a:p>
          <a:p>
            <a:pPr marL="0" lvl="0" indent="0" algn="l" rtl="0">
              <a:spcBef>
                <a:spcPts val="0"/>
              </a:spcBef>
              <a:spcAft>
                <a:spcPts val="0"/>
              </a:spcAft>
              <a:buNone/>
            </a:pPr>
            <a:endParaRPr sz="2300"/>
          </a:p>
          <a:p>
            <a:pPr marL="0" lvl="0" indent="0" algn="l" rtl="0">
              <a:spcBef>
                <a:spcPts val="0"/>
              </a:spcBef>
              <a:spcAft>
                <a:spcPts val="0"/>
              </a:spcAft>
              <a:buNone/>
            </a:pPr>
            <a:r>
              <a:rPr lang="en-US" sz="2300"/>
              <a:t>Select private key  </a:t>
            </a:r>
            <a:r>
              <a:rPr lang="en-US" sz="2900" b="1">
                <a:solidFill>
                  <a:schemeClr val="dk1"/>
                </a:solidFill>
              </a:rPr>
              <a:t>n</a:t>
            </a:r>
            <a:r>
              <a:rPr lang="en-US" sz="3200" b="1" baseline="-25000">
                <a:solidFill>
                  <a:schemeClr val="dk1"/>
                </a:solidFill>
              </a:rPr>
              <a:t>B</a:t>
            </a:r>
            <a:endParaRPr sz="3200" b="1" baseline="-25000">
              <a:solidFill>
                <a:schemeClr val="dk1"/>
              </a:solidFill>
            </a:endParaRPr>
          </a:p>
          <a:p>
            <a:pPr marL="0" lvl="0" indent="0" algn="l" rtl="0">
              <a:spcBef>
                <a:spcPts val="0"/>
              </a:spcBef>
              <a:spcAft>
                <a:spcPts val="0"/>
              </a:spcAft>
              <a:buNone/>
            </a:pPr>
            <a:endParaRPr sz="2300">
              <a:solidFill>
                <a:schemeClr val="dk1"/>
              </a:solidFill>
            </a:endParaRPr>
          </a:p>
          <a:p>
            <a:pPr marL="0" lvl="0" indent="0" algn="l" rtl="0">
              <a:spcBef>
                <a:spcPts val="0"/>
              </a:spcBef>
              <a:spcAft>
                <a:spcPts val="0"/>
              </a:spcAft>
              <a:buNone/>
            </a:pPr>
            <a:endParaRPr sz="2300">
              <a:solidFill>
                <a:schemeClr val="dk1"/>
              </a:solidFill>
            </a:endParaRPr>
          </a:p>
          <a:p>
            <a:pPr marL="0" lvl="0" indent="0" algn="l" rtl="0">
              <a:spcBef>
                <a:spcPts val="0"/>
              </a:spcBef>
              <a:spcAft>
                <a:spcPts val="0"/>
              </a:spcAft>
              <a:buNone/>
            </a:pPr>
            <a:r>
              <a:rPr lang="en-US" sz="2300">
                <a:solidFill>
                  <a:schemeClr val="dk1"/>
                </a:solidFill>
              </a:rPr>
              <a:t>Calculate public key </a:t>
            </a:r>
            <a:r>
              <a:rPr lang="en-US" sz="2900" b="1">
                <a:solidFill>
                  <a:schemeClr val="dk1"/>
                </a:solidFill>
              </a:rPr>
              <a:t>P</a:t>
            </a:r>
            <a:r>
              <a:rPr lang="en-US" sz="3200" b="1" baseline="-25000">
                <a:solidFill>
                  <a:schemeClr val="dk1"/>
                </a:solidFill>
              </a:rPr>
              <a:t>B</a:t>
            </a:r>
            <a:endParaRPr sz="3200" b="1" baseline="-25000">
              <a:solidFill>
                <a:schemeClr val="dk1"/>
              </a:solidFill>
            </a:endParaRPr>
          </a:p>
          <a:p>
            <a:pPr marL="0" lvl="0" indent="0" algn="l" rtl="0">
              <a:spcBef>
                <a:spcPts val="0"/>
              </a:spcBef>
              <a:spcAft>
                <a:spcPts val="0"/>
              </a:spcAft>
              <a:buNone/>
            </a:pPr>
            <a:endParaRPr sz="2300">
              <a:solidFill>
                <a:schemeClr val="dk1"/>
              </a:solidFill>
            </a:endParaRPr>
          </a:p>
          <a:p>
            <a:pPr marL="0" lvl="0" indent="0" algn="l" rtl="0">
              <a:spcBef>
                <a:spcPts val="0"/>
              </a:spcBef>
              <a:spcAft>
                <a:spcPts val="0"/>
              </a:spcAft>
              <a:buNone/>
            </a:pPr>
            <a:endParaRPr sz="3700" b="1" baseline="-25000">
              <a:solidFill>
                <a:schemeClr val="dk1"/>
              </a:solidFill>
            </a:endParaRPr>
          </a:p>
        </p:txBody>
      </p:sp>
      <p:cxnSp>
        <p:nvCxnSpPr>
          <p:cNvPr id="700" name="Google Shape;700;p43"/>
          <p:cNvCxnSpPr/>
          <p:nvPr/>
        </p:nvCxnSpPr>
        <p:spPr>
          <a:xfrm>
            <a:off x="9361175" y="5293525"/>
            <a:ext cx="0" cy="4714800"/>
          </a:xfrm>
          <a:prstGeom prst="straightConnector1">
            <a:avLst/>
          </a:prstGeom>
          <a:noFill/>
          <a:ln w="38100" cap="flat" cmpd="sng">
            <a:solidFill>
              <a:schemeClr val="dk1"/>
            </a:solidFill>
            <a:prstDash val="solid"/>
            <a:round/>
            <a:headEnd type="none" w="med" len="med"/>
            <a:tailEnd type="none" w="med" len="med"/>
          </a:ln>
        </p:spPr>
      </p:cxnSp>
      <p:sp>
        <p:nvSpPr>
          <p:cNvPr id="701" name="Google Shape;701;p43"/>
          <p:cNvSpPr txBox="1"/>
          <p:nvPr/>
        </p:nvSpPr>
        <p:spPr>
          <a:xfrm>
            <a:off x="13692825" y="7270425"/>
            <a:ext cx="1886100" cy="754200"/>
          </a:xfrm>
          <a:prstGeom prst="rect">
            <a:avLst/>
          </a:prstGeom>
          <a:solidFill>
            <a:srgbClr val="88888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a:solidFill>
                  <a:schemeClr val="dk1"/>
                </a:solidFill>
              </a:rPr>
              <a:t>P</a:t>
            </a:r>
            <a:r>
              <a:rPr lang="en-US" sz="3100" b="1" baseline="-25000">
                <a:solidFill>
                  <a:schemeClr val="dk1"/>
                </a:solidFill>
              </a:rPr>
              <a:t>B</a:t>
            </a:r>
            <a:r>
              <a:rPr lang="en-US" sz="2200" b="1">
                <a:solidFill>
                  <a:schemeClr val="dk1"/>
                </a:solidFill>
              </a:rPr>
              <a:t> = </a:t>
            </a:r>
            <a:r>
              <a:rPr lang="en-US" sz="2700" b="1">
                <a:solidFill>
                  <a:schemeClr val="dk1"/>
                </a:solidFill>
              </a:rPr>
              <a:t>n</a:t>
            </a:r>
            <a:r>
              <a:rPr lang="en-US" sz="3100" b="1" baseline="-25000">
                <a:solidFill>
                  <a:schemeClr val="dk1"/>
                </a:solidFill>
              </a:rPr>
              <a:t>B</a:t>
            </a:r>
            <a:r>
              <a:rPr lang="en-US" sz="3700" b="1" baseline="-25000">
                <a:solidFill>
                  <a:schemeClr val="dk1"/>
                </a:solidFill>
              </a:rPr>
              <a:t> </a:t>
            </a:r>
            <a:r>
              <a:rPr lang="en-US" sz="2200" b="1">
                <a:solidFill>
                  <a:schemeClr val="dk1"/>
                </a:solidFill>
              </a:rPr>
              <a:t>x </a:t>
            </a:r>
            <a:r>
              <a:rPr lang="en-US" sz="2700" b="1">
                <a:solidFill>
                  <a:schemeClr val="dk1"/>
                </a:solidFill>
              </a:rPr>
              <a:t>G</a:t>
            </a:r>
            <a:r>
              <a:rPr lang="en-US" sz="2200" b="1">
                <a:solidFill>
                  <a:schemeClr val="dk1"/>
                </a:solidFill>
              </a:rPr>
              <a:t> </a:t>
            </a:r>
            <a:endParaRPr>
              <a:latin typeface="Calibri"/>
              <a:ea typeface="Calibri"/>
              <a:cs typeface="Calibri"/>
              <a:sym typeface="Calibri"/>
            </a:endParaRPr>
          </a:p>
        </p:txBody>
      </p:sp>
      <p:sp>
        <p:nvSpPr>
          <p:cNvPr id="702" name="Google Shape;702;p43"/>
          <p:cNvSpPr txBox="1"/>
          <p:nvPr/>
        </p:nvSpPr>
        <p:spPr>
          <a:xfrm>
            <a:off x="13676625" y="6140300"/>
            <a:ext cx="1607400" cy="677100"/>
          </a:xfrm>
          <a:prstGeom prst="rect">
            <a:avLst/>
          </a:prstGeom>
          <a:solidFill>
            <a:srgbClr val="88888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b="1">
                <a:solidFill>
                  <a:schemeClr val="dk1"/>
                </a:solidFill>
              </a:rPr>
              <a:t>n</a:t>
            </a:r>
            <a:r>
              <a:rPr lang="en-US" sz="3200" b="1" baseline="-25000">
                <a:solidFill>
                  <a:schemeClr val="dk1"/>
                </a:solidFill>
              </a:rPr>
              <a:t>B</a:t>
            </a:r>
            <a:r>
              <a:rPr lang="en-US" sz="2600">
                <a:solidFill>
                  <a:schemeClr val="dk1"/>
                </a:solidFill>
              </a:rPr>
              <a:t>&lt; </a:t>
            </a:r>
            <a:r>
              <a:rPr lang="en-US" sz="2900" b="1">
                <a:solidFill>
                  <a:schemeClr val="dk1"/>
                </a:solidFill>
              </a:rPr>
              <a:t>n</a:t>
            </a:r>
            <a:endParaRPr sz="900">
              <a:latin typeface="Calibri"/>
              <a:ea typeface="Calibri"/>
              <a:cs typeface="Calibri"/>
              <a:sym typeface="Calibri"/>
            </a:endParaRPr>
          </a:p>
        </p:txBody>
      </p:sp>
      <p:sp>
        <p:nvSpPr>
          <p:cNvPr id="703" name="Google Shape;703;p43"/>
          <p:cNvSpPr/>
          <p:nvPr/>
        </p:nvSpPr>
        <p:spPr>
          <a:xfrm>
            <a:off x="2184075" y="2550325"/>
            <a:ext cx="12946200" cy="24540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txBox="1"/>
          <p:nvPr/>
        </p:nvSpPr>
        <p:spPr>
          <a:xfrm>
            <a:off x="2717475" y="8717675"/>
            <a:ext cx="5427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t>Calculation of secret key by User A,</a:t>
            </a:r>
            <a:endParaRPr sz="2300"/>
          </a:p>
          <a:p>
            <a:pPr marL="0" lvl="0" indent="0" algn="l" rtl="0">
              <a:spcBef>
                <a:spcPts val="0"/>
              </a:spcBef>
              <a:spcAft>
                <a:spcPts val="0"/>
              </a:spcAft>
              <a:buClr>
                <a:schemeClr val="dk1"/>
              </a:buClr>
              <a:buSzPts val="1100"/>
              <a:buFont typeface="Arial"/>
              <a:buNone/>
            </a:pPr>
            <a:r>
              <a:rPr lang="en-US" sz="2200" b="1">
                <a:solidFill>
                  <a:schemeClr val="dk1"/>
                </a:solidFill>
              </a:rPr>
              <a:t>                       K = </a:t>
            </a:r>
            <a:r>
              <a:rPr lang="en-US" sz="2700" b="1">
                <a:solidFill>
                  <a:schemeClr val="dk1"/>
                </a:solidFill>
              </a:rPr>
              <a:t>n</a:t>
            </a:r>
            <a:r>
              <a:rPr lang="en-US" sz="3100" b="1" baseline="-25000">
                <a:solidFill>
                  <a:schemeClr val="dk1"/>
                </a:solidFill>
              </a:rPr>
              <a:t>A</a:t>
            </a:r>
            <a:r>
              <a:rPr lang="en-US" sz="3700" b="1" baseline="-25000">
                <a:solidFill>
                  <a:schemeClr val="dk1"/>
                </a:solidFill>
              </a:rPr>
              <a:t> </a:t>
            </a:r>
            <a:r>
              <a:rPr lang="en-US" sz="2200" b="1">
                <a:solidFill>
                  <a:schemeClr val="dk1"/>
                </a:solidFill>
              </a:rPr>
              <a:t>x </a:t>
            </a:r>
            <a:r>
              <a:rPr lang="en-US" sz="2700" b="1">
                <a:solidFill>
                  <a:schemeClr val="dk1"/>
                </a:solidFill>
              </a:rPr>
              <a:t>P</a:t>
            </a:r>
            <a:r>
              <a:rPr lang="en-US" sz="3100" b="1" baseline="-25000">
                <a:solidFill>
                  <a:schemeClr val="dk1"/>
                </a:solidFill>
              </a:rPr>
              <a:t>B</a:t>
            </a:r>
            <a:endParaRPr sz="2300"/>
          </a:p>
        </p:txBody>
      </p:sp>
      <p:sp>
        <p:nvSpPr>
          <p:cNvPr id="705" name="Google Shape;705;p43"/>
          <p:cNvSpPr txBox="1"/>
          <p:nvPr/>
        </p:nvSpPr>
        <p:spPr>
          <a:xfrm>
            <a:off x="10389050" y="8641475"/>
            <a:ext cx="5427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t>Calculation of secret key by User B,</a:t>
            </a:r>
            <a:endParaRPr sz="2300"/>
          </a:p>
          <a:p>
            <a:pPr marL="0" lvl="0" indent="0" algn="l" rtl="0">
              <a:spcBef>
                <a:spcPts val="0"/>
              </a:spcBef>
              <a:spcAft>
                <a:spcPts val="0"/>
              </a:spcAft>
              <a:buNone/>
            </a:pPr>
            <a:r>
              <a:rPr lang="en-US" sz="2200" b="1">
                <a:solidFill>
                  <a:schemeClr val="dk1"/>
                </a:solidFill>
              </a:rPr>
              <a:t>                       K = </a:t>
            </a:r>
            <a:r>
              <a:rPr lang="en-US" sz="2700" b="1">
                <a:solidFill>
                  <a:schemeClr val="dk1"/>
                </a:solidFill>
              </a:rPr>
              <a:t>n</a:t>
            </a:r>
            <a:r>
              <a:rPr lang="en-US" sz="3100" b="1" baseline="-25000">
                <a:solidFill>
                  <a:schemeClr val="dk1"/>
                </a:solidFill>
              </a:rPr>
              <a:t>B</a:t>
            </a:r>
            <a:r>
              <a:rPr lang="en-US" sz="3700" b="1" baseline="-25000">
                <a:solidFill>
                  <a:schemeClr val="dk1"/>
                </a:solidFill>
              </a:rPr>
              <a:t> </a:t>
            </a:r>
            <a:r>
              <a:rPr lang="en-US" sz="2200" b="1">
                <a:solidFill>
                  <a:schemeClr val="dk1"/>
                </a:solidFill>
              </a:rPr>
              <a:t>x </a:t>
            </a:r>
            <a:r>
              <a:rPr lang="en-US" sz="2700" b="1">
                <a:solidFill>
                  <a:schemeClr val="dk1"/>
                </a:solidFill>
              </a:rPr>
              <a:t>P</a:t>
            </a:r>
            <a:r>
              <a:rPr lang="en-US" sz="3100" b="1" baseline="-25000">
                <a:solidFill>
                  <a:schemeClr val="dk1"/>
                </a:solidFill>
              </a:rPr>
              <a:t>A</a:t>
            </a:r>
            <a:endParaRPr sz="23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709"/>
        <p:cNvGrpSpPr/>
        <p:nvPr/>
      </p:nvGrpSpPr>
      <p:grpSpPr>
        <a:xfrm>
          <a:off x="0" y="0"/>
          <a:ext cx="0" cy="0"/>
          <a:chOff x="0" y="0"/>
          <a:chExt cx="0" cy="0"/>
        </a:xfrm>
      </p:grpSpPr>
      <p:sp>
        <p:nvSpPr>
          <p:cNvPr id="710" name="Google Shape;710;p44"/>
          <p:cNvSpPr/>
          <p:nvPr/>
        </p:nvSpPr>
        <p:spPr>
          <a:xfrm>
            <a:off x="1690700" y="1376375"/>
            <a:ext cx="16597200" cy="8910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44"/>
          <p:cNvGrpSpPr/>
          <p:nvPr/>
        </p:nvGrpSpPr>
        <p:grpSpPr>
          <a:xfrm>
            <a:off x="1028700" y="5460868"/>
            <a:ext cx="112050" cy="5810400"/>
            <a:chOff x="0" y="0"/>
            <a:chExt cx="149400" cy="7747200"/>
          </a:xfrm>
        </p:grpSpPr>
        <p:sp>
          <p:nvSpPr>
            <p:cNvPr id="712" name="Google Shape;712;p44"/>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4"/>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44"/>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32</a:t>
            </a:r>
            <a:endParaRPr/>
          </a:p>
        </p:txBody>
      </p:sp>
      <p:sp>
        <p:nvSpPr>
          <p:cNvPr id="715" name="Google Shape;715;p44"/>
          <p:cNvSpPr txBox="1"/>
          <p:nvPr/>
        </p:nvSpPr>
        <p:spPr>
          <a:xfrm>
            <a:off x="-2559850" y="604850"/>
            <a:ext cx="9365400" cy="431100"/>
          </a:xfrm>
          <a:prstGeom prst="rect">
            <a:avLst/>
          </a:prstGeom>
          <a:noFill/>
          <a:ln>
            <a:noFill/>
          </a:ln>
        </p:spPr>
        <p:txBody>
          <a:bodyPr spcFirstLastPara="1" wrap="square" lIns="0" tIns="0" rIns="0" bIns="0" anchor="t" anchorCtr="0">
            <a:spAutoFit/>
          </a:bodyPr>
          <a:lstStyle/>
          <a:p>
            <a:pPr marL="1645920" lvl="0" indent="0" algn="r" rtl="0">
              <a:lnSpc>
                <a:spcPct val="140000"/>
              </a:lnSpc>
              <a:spcBef>
                <a:spcPts val="0"/>
              </a:spcBef>
              <a:spcAft>
                <a:spcPts val="0"/>
              </a:spcAft>
              <a:buClr>
                <a:schemeClr val="dk1"/>
              </a:buClr>
              <a:buFont typeface="Arial"/>
              <a:buNone/>
            </a:pPr>
            <a:r>
              <a:rPr lang="en-US" sz="2800" b="1">
                <a:solidFill>
                  <a:schemeClr val="lt1"/>
                </a:solidFill>
              </a:rPr>
              <a:t>Procedures of </a:t>
            </a:r>
            <a:r>
              <a:rPr lang="en-US" sz="2600" b="1">
                <a:solidFill>
                  <a:schemeClr val="lt1"/>
                </a:solidFill>
              </a:rPr>
              <a:t>ECC Diffie-Hellman</a:t>
            </a:r>
            <a:endParaRPr sz="2200" b="1"/>
          </a:p>
        </p:txBody>
      </p:sp>
      <p:sp>
        <p:nvSpPr>
          <p:cNvPr id="716" name="Google Shape;716;p44"/>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4"/>
          <p:cNvSpPr/>
          <p:nvPr/>
        </p:nvSpPr>
        <p:spPr>
          <a:xfrm>
            <a:off x="10030775" y="402425"/>
            <a:ext cx="22290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4"/>
          <p:cNvSpPr txBox="1"/>
          <p:nvPr/>
        </p:nvSpPr>
        <p:spPr>
          <a:xfrm>
            <a:off x="10652375" y="494525"/>
            <a:ext cx="1607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t>Step:</a:t>
            </a:r>
            <a:endParaRPr sz="2200" b="1"/>
          </a:p>
        </p:txBody>
      </p:sp>
      <p:sp>
        <p:nvSpPr>
          <p:cNvPr id="719" name="Google Shape;719;p44"/>
          <p:cNvSpPr/>
          <p:nvPr/>
        </p:nvSpPr>
        <p:spPr>
          <a:xfrm>
            <a:off x="12794450" y="478625"/>
            <a:ext cx="600000" cy="600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4"/>
          <p:cNvSpPr/>
          <p:nvPr/>
        </p:nvSpPr>
        <p:spPr>
          <a:xfrm>
            <a:off x="13929113" y="487050"/>
            <a:ext cx="600000" cy="6000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4"/>
          <p:cNvSpPr/>
          <p:nvPr/>
        </p:nvSpPr>
        <p:spPr>
          <a:xfrm>
            <a:off x="15063800" y="477556"/>
            <a:ext cx="600000" cy="6000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4"/>
          <p:cNvSpPr txBox="1"/>
          <p:nvPr/>
        </p:nvSpPr>
        <p:spPr>
          <a:xfrm>
            <a:off x="14013725" y="492850"/>
            <a:ext cx="430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t>2</a:t>
            </a:r>
            <a:endParaRPr sz="2500" b="1"/>
          </a:p>
        </p:txBody>
      </p:sp>
      <p:sp>
        <p:nvSpPr>
          <p:cNvPr id="723" name="Google Shape;723;p44"/>
          <p:cNvSpPr/>
          <p:nvPr/>
        </p:nvSpPr>
        <p:spPr>
          <a:xfrm>
            <a:off x="5520225" y="1564475"/>
            <a:ext cx="8401200" cy="707400"/>
          </a:xfrm>
          <a:prstGeom prst="roundRect">
            <a:avLst>
              <a:gd name="adj" fmla="val 44184"/>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txBox="1"/>
          <p:nvPr/>
        </p:nvSpPr>
        <p:spPr>
          <a:xfrm>
            <a:off x="8658700" y="1648775"/>
            <a:ext cx="3102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t>ECC Encryption</a:t>
            </a:r>
            <a:endParaRPr sz="2300" b="1"/>
          </a:p>
        </p:txBody>
      </p:sp>
      <p:sp>
        <p:nvSpPr>
          <p:cNvPr id="725" name="Google Shape;725;p44"/>
          <p:cNvSpPr txBox="1"/>
          <p:nvPr/>
        </p:nvSpPr>
        <p:spPr>
          <a:xfrm>
            <a:off x="2723450" y="2726525"/>
            <a:ext cx="13351800" cy="81732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Clr>
                <a:schemeClr val="dk1"/>
              </a:buClr>
              <a:buSzPts val="2200"/>
              <a:buChar char="●"/>
            </a:pPr>
            <a:r>
              <a:rPr lang="en-US" sz="2200"/>
              <a:t>Let the message be </a:t>
            </a:r>
            <a:r>
              <a:rPr lang="en-US" sz="2200" b="1"/>
              <a:t>M</a:t>
            </a:r>
            <a:endParaRPr sz="2200" b="1"/>
          </a:p>
          <a:p>
            <a:pPr marL="0" lvl="0" indent="0" algn="l" rtl="0">
              <a:spcBef>
                <a:spcPts val="0"/>
              </a:spcBef>
              <a:spcAft>
                <a:spcPts val="0"/>
              </a:spcAft>
              <a:buNone/>
            </a:pPr>
            <a:endParaRPr sz="2200" b="1"/>
          </a:p>
          <a:p>
            <a:pPr marL="457200" lvl="0" indent="-368300" algn="l" rtl="0">
              <a:spcBef>
                <a:spcPts val="0"/>
              </a:spcBef>
              <a:spcAft>
                <a:spcPts val="0"/>
              </a:spcAft>
              <a:buSzPts val="2200"/>
              <a:buChar char="●"/>
            </a:pPr>
            <a:r>
              <a:rPr lang="en-US" sz="2200"/>
              <a:t>First encode this message </a:t>
            </a:r>
            <a:r>
              <a:rPr lang="en-US" sz="2200" b="1"/>
              <a:t>M </a:t>
            </a:r>
            <a:r>
              <a:rPr lang="en-US" sz="2200"/>
              <a:t>into a point on elliptic curve. Let this point be </a:t>
            </a:r>
            <a:r>
              <a:rPr lang="en-US" sz="2900" b="1">
                <a:solidFill>
                  <a:schemeClr val="dk1"/>
                </a:solidFill>
              </a:rPr>
              <a:t>P</a:t>
            </a:r>
            <a:r>
              <a:rPr lang="en-US" sz="3200" b="1" baseline="-25000">
                <a:solidFill>
                  <a:schemeClr val="dk1"/>
                </a:solidFill>
              </a:rPr>
              <a:t>M</a:t>
            </a:r>
            <a:endParaRPr sz="3200" b="1" baseline="-25000">
              <a:solidFill>
                <a:schemeClr val="dk1"/>
              </a:solidFill>
            </a:endParaRPr>
          </a:p>
          <a:p>
            <a:pPr marL="0" lvl="0" indent="0" algn="l" rtl="0">
              <a:spcBef>
                <a:spcPts val="0"/>
              </a:spcBef>
              <a:spcAft>
                <a:spcPts val="0"/>
              </a:spcAft>
              <a:buNone/>
            </a:pPr>
            <a:endParaRPr sz="3200" b="1" baseline="-25000">
              <a:solidFill>
                <a:schemeClr val="dk1"/>
              </a:solidFill>
            </a:endParaRPr>
          </a:p>
          <a:p>
            <a:pPr marL="457200" lvl="0" indent="-368300" algn="l" rtl="0">
              <a:spcBef>
                <a:spcPts val="0"/>
              </a:spcBef>
              <a:spcAft>
                <a:spcPts val="0"/>
              </a:spcAft>
              <a:buClr>
                <a:schemeClr val="dk1"/>
              </a:buClr>
              <a:buSzPts val="2200"/>
              <a:buChar char="●"/>
            </a:pPr>
            <a:r>
              <a:rPr lang="en-US" sz="2200">
                <a:solidFill>
                  <a:schemeClr val="dk1"/>
                </a:solidFill>
              </a:rPr>
              <a:t>For encryption, choose a random positive integer </a:t>
            </a:r>
            <a:r>
              <a:rPr lang="en-US" sz="2200" b="1">
                <a:solidFill>
                  <a:schemeClr val="dk1"/>
                </a:solidFill>
              </a:rPr>
              <a:t>K</a:t>
            </a: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a:solidFill>
                <a:schemeClr val="dk1"/>
              </a:solidFill>
            </a:endParaRPr>
          </a:p>
          <a:p>
            <a:pPr marL="0" lvl="0" indent="0" algn="l" rtl="0">
              <a:spcBef>
                <a:spcPts val="0"/>
              </a:spcBef>
              <a:spcAft>
                <a:spcPts val="0"/>
              </a:spcAft>
              <a:buNone/>
            </a:pPr>
            <a:endParaRPr sz="2200">
              <a:solidFill>
                <a:schemeClr val="dk1"/>
              </a:solidFill>
            </a:endParaRPr>
          </a:p>
          <a:p>
            <a:pPr marL="0" lvl="0" indent="0" algn="l" rtl="0">
              <a:spcBef>
                <a:spcPts val="0"/>
              </a:spcBef>
              <a:spcAft>
                <a:spcPts val="0"/>
              </a:spcAft>
              <a:buNone/>
            </a:pPr>
            <a:r>
              <a:rPr lang="en-US" sz="2200">
                <a:solidFill>
                  <a:schemeClr val="dk1"/>
                </a:solidFill>
              </a:rPr>
              <a:t>                   The cipher point will be,</a:t>
            </a:r>
            <a:endParaRPr sz="2200">
              <a:solidFill>
                <a:schemeClr val="dk1"/>
              </a:solidFill>
            </a:endParaRPr>
          </a:p>
          <a:p>
            <a:pPr marL="0" lvl="0" indent="0" algn="l" rtl="0">
              <a:spcBef>
                <a:spcPts val="0"/>
              </a:spcBef>
              <a:spcAft>
                <a:spcPts val="0"/>
              </a:spcAft>
              <a:buNone/>
            </a:pPr>
            <a:endParaRPr sz="2200">
              <a:solidFill>
                <a:schemeClr val="dk1"/>
              </a:solidFill>
            </a:endParaRPr>
          </a:p>
          <a:p>
            <a:pPr marL="0" lvl="0" indent="0" algn="l" rtl="0">
              <a:spcBef>
                <a:spcPts val="0"/>
              </a:spcBef>
              <a:spcAft>
                <a:spcPts val="0"/>
              </a:spcAft>
              <a:buNone/>
            </a:pPr>
            <a:r>
              <a:rPr lang="en-US" sz="2200">
                <a:solidFill>
                  <a:schemeClr val="dk1"/>
                </a:solidFill>
              </a:rPr>
              <a:t>						                    </a:t>
            </a:r>
            <a:r>
              <a:rPr lang="en-US" sz="2700" b="1">
                <a:solidFill>
                  <a:schemeClr val="dk1"/>
                </a:solidFill>
              </a:rPr>
              <a:t>C</a:t>
            </a:r>
            <a:r>
              <a:rPr lang="en-US" sz="3100" b="1" baseline="-25000">
                <a:solidFill>
                  <a:schemeClr val="dk1"/>
                </a:solidFill>
              </a:rPr>
              <a:t>M</a:t>
            </a:r>
            <a:r>
              <a:rPr lang="en-US" sz="2200" b="1">
                <a:solidFill>
                  <a:schemeClr val="dk1"/>
                </a:solidFill>
              </a:rPr>
              <a:t> = </a:t>
            </a:r>
            <a:r>
              <a:rPr lang="en-US" sz="2700" b="1">
                <a:solidFill>
                  <a:schemeClr val="dk1"/>
                </a:solidFill>
              </a:rPr>
              <a:t>{ KG ,  P</a:t>
            </a:r>
            <a:r>
              <a:rPr lang="en-US" sz="3100" b="1" baseline="-25000">
                <a:solidFill>
                  <a:schemeClr val="dk1"/>
                </a:solidFill>
              </a:rPr>
              <a:t>M</a:t>
            </a:r>
            <a:r>
              <a:rPr lang="en-US" sz="3700" b="1" baseline="-25000">
                <a:solidFill>
                  <a:schemeClr val="dk1"/>
                </a:solidFill>
              </a:rPr>
              <a:t> </a:t>
            </a:r>
            <a:r>
              <a:rPr lang="en-US" sz="2200" b="1">
                <a:solidFill>
                  <a:schemeClr val="dk1"/>
                </a:solidFill>
              </a:rPr>
              <a:t>+  </a:t>
            </a:r>
            <a:r>
              <a:rPr lang="en-US" sz="2700" b="1">
                <a:solidFill>
                  <a:schemeClr val="dk1"/>
                </a:solidFill>
              </a:rPr>
              <a:t>K</a:t>
            </a:r>
            <a:r>
              <a:rPr lang="en-US" sz="2200" b="1">
                <a:solidFill>
                  <a:schemeClr val="dk1"/>
                </a:solidFill>
              </a:rPr>
              <a:t> </a:t>
            </a:r>
            <a:r>
              <a:rPr lang="en-US" sz="2700" b="1">
                <a:solidFill>
                  <a:schemeClr val="dk1"/>
                </a:solidFill>
              </a:rPr>
              <a:t>P</a:t>
            </a:r>
            <a:r>
              <a:rPr lang="en-US" sz="3100" b="1" baseline="-25000">
                <a:solidFill>
                  <a:schemeClr val="dk1"/>
                </a:solidFill>
              </a:rPr>
              <a:t>B</a:t>
            </a:r>
            <a:r>
              <a:rPr lang="en-US" sz="2200" b="1">
                <a:solidFill>
                  <a:schemeClr val="dk1"/>
                </a:solidFill>
              </a:rPr>
              <a:t> </a:t>
            </a:r>
            <a:r>
              <a:rPr lang="en-US" sz="2700" b="1">
                <a:solidFill>
                  <a:schemeClr val="dk1"/>
                </a:solidFill>
              </a:rPr>
              <a:t>}</a:t>
            </a:r>
            <a:r>
              <a:rPr lang="en-US" sz="2200" b="1">
                <a:solidFill>
                  <a:schemeClr val="dk1"/>
                </a:solidFill>
              </a:rPr>
              <a:t> </a:t>
            </a: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r>
              <a:rPr lang="en-US" sz="2200" b="1">
                <a:solidFill>
                  <a:schemeClr val="dk1"/>
                </a:solidFill>
              </a:rPr>
              <a:t>                                                This point will be sent to the receiver.</a:t>
            </a: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729"/>
        <p:cNvGrpSpPr/>
        <p:nvPr/>
      </p:nvGrpSpPr>
      <p:grpSpPr>
        <a:xfrm>
          <a:off x="0" y="0"/>
          <a:ext cx="0" cy="0"/>
          <a:chOff x="0" y="0"/>
          <a:chExt cx="0" cy="0"/>
        </a:xfrm>
      </p:grpSpPr>
      <p:sp>
        <p:nvSpPr>
          <p:cNvPr id="730" name="Google Shape;730;p45"/>
          <p:cNvSpPr/>
          <p:nvPr/>
        </p:nvSpPr>
        <p:spPr>
          <a:xfrm>
            <a:off x="1690700" y="1376375"/>
            <a:ext cx="16597200" cy="8910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 name="Google Shape;731;p45"/>
          <p:cNvGrpSpPr/>
          <p:nvPr/>
        </p:nvGrpSpPr>
        <p:grpSpPr>
          <a:xfrm>
            <a:off x="1028700" y="5460868"/>
            <a:ext cx="112050" cy="5810400"/>
            <a:chOff x="0" y="0"/>
            <a:chExt cx="149400" cy="7747200"/>
          </a:xfrm>
        </p:grpSpPr>
        <p:sp>
          <p:nvSpPr>
            <p:cNvPr id="732" name="Google Shape;732;p45"/>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5"/>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 name="Google Shape;734;p45"/>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33</a:t>
            </a:r>
            <a:endParaRPr/>
          </a:p>
        </p:txBody>
      </p:sp>
      <p:sp>
        <p:nvSpPr>
          <p:cNvPr id="735" name="Google Shape;735;p45"/>
          <p:cNvSpPr txBox="1"/>
          <p:nvPr/>
        </p:nvSpPr>
        <p:spPr>
          <a:xfrm>
            <a:off x="-2559850" y="604850"/>
            <a:ext cx="9365400" cy="431100"/>
          </a:xfrm>
          <a:prstGeom prst="rect">
            <a:avLst/>
          </a:prstGeom>
          <a:noFill/>
          <a:ln>
            <a:noFill/>
          </a:ln>
        </p:spPr>
        <p:txBody>
          <a:bodyPr spcFirstLastPara="1" wrap="square" lIns="0" tIns="0" rIns="0" bIns="0" anchor="t" anchorCtr="0">
            <a:spAutoFit/>
          </a:bodyPr>
          <a:lstStyle/>
          <a:p>
            <a:pPr marL="1645920" lvl="0" indent="0" algn="r" rtl="0">
              <a:lnSpc>
                <a:spcPct val="140000"/>
              </a:lnSpc>
              <a:spcBef>
                <a:spcPts val="0"/>
              </a:spcBef>
              <a:spcAft>
                <a:spcPts val="0"/>
              </a:spcAft>
              <a:buClr>
                <a:schemeClr val="dk1"/>
              </a:buClr>
              <a:buFont typeface="Arial"/>
              <a:buNone/>
            </a:pPr>
            <a:r>
              <a:rPr lang="en-US" sz="2800" b="1">
                <a:solidFill>
                  <a:schemeClr val="lt1"/>
                </a:solidFill>
              </a:rPr>
              <a:t>Procedures of </a:t>
            </a:r>
            <a:r>
              <a:rPr lang="en-US" sz="2600" b="1">
                <a:solidFill>
                  <a:schemeClr val="lt1"/>
                </a:solidFill>
              </a:rPr>
              <a:t>ECC Diffie-Hellman</a:t>
            </a:r>
            <a:endParaRPr sz="2200" b="1"/>
          </a:p>
        </p:txBody>
      </p:sp>
      <p:sp>
        <p:nvSpPr>
          <p:cNvPr id="736" name="Google Shape;736;p45"/>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5"/>
          <p:cNvSpPr/>
          <p:nvPr/>
        </p:nvSpPr>
        <p:spPr>
          <a:xfrm>
            <a:off x="10030775" y="402425"/>
            <a:ext cx="22290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5"/>
          <p:cNvSpPr txBox="1"/>
          <p:nvPr/>
        </p:nvSpPr>
        <p:spPr>
          <a:xfrm>
            <a:off x="10652375" y="494525"/>
            <a:ext cx="1607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t>Step:</a:t>
            </a:r>
            <a:endParaRPr sz="2200" b="1"/>
          </a:p>
        </p:txBody>
      </p:sp>
      <p:sp>
        <p:nvSpPr>
          <p:cNvPr id="739" name="Google Shape;739;p45"/>
          <p:cNvSpPr/>
          <p:nvPr/>
        </p:nvSpPr>
        <p:spPr>
          <a:xfrm>
            <a:off x="12794450" y="478625"/>
            <a:ext cx="600000" cy="600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5"/>
          <p:cNvSpPr/>
          <p:nvPr/>
        </p:nvSpPr>
        <p:spPr>
          <a:xfrm>
            <a:off x="13929113" y="487050"/>
            <a:ext cx="600000" cy="6000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5"/>
          <p:cNvSpPr/>
          <p:nvPr/>
        </p:nvSpPr>
        <p:spPr>
          <a:xfrm>
            <a:off x="15063800" y="477556"/>
            <a:ext cx="600000" cy="6000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5"/>
          <p:cNvSpPr txBox="1"/>
          <p:nvPr/>
        </p:nvSpPr>
        <p:spPr>
          <a:xfrm>
            <a:off x="15191263" y="492838"/>
            <a:ext cx="430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t>3</a:t>
            </a:r>
            <a:endParaRPr sz="2500" b="1"/>
          </a:p>
        </p:txBody>
      </p:sp>
      <p:sp>
        <p:nvSpPr>
          <p:cNvPr id="743" name="Google Shape;743;p45"/>
          <p:cNvSpPr/>
          <p:nvPr/>
        </p:nvSpPr>
        <p:spPr>
          <a:xfrm>
            <a:off x="5520225" y="1564475"/>
            <a:ext cx="8401200" cy="707400"/>
          </a:xfrm>
          <a:prstGeom prst="roundRect">
            <a:avLst>
              <a:gd name="adj" fmla="val 44184"/>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5"/>
          <p:cNvSpPr txBox="1"/>
          <p:nvPr/>
        </p:nvSpPr>
        <p:spPr>
          <a:xfrm>
            <a:off x="8658700" y="1648775"/>
            <a:ext cx="3102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t>ECC Decryption</a:t>
            </a:r>
            <a:endParaRPr sz="2300" b="1"/>
          </a:p>
        </p:txBody>
      </p:sp>
      <p:sp>
        <p:nvSpPr>
          <p:cNvPr id="745" name="Google Shape;745;p45"/>
          <p:cNvSpPr txBox="1"/>
          <p:nvPr/>
        </p:nvSpPr>
        <p:spPr>
          <a:xfrm>
            <a:off x="2723450" y="2726525"/>
            <a:ext cx="13351800" cy="90969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Clr>
                <a:schemeClr val="dk1"/>
              </a:buClr>
              <a:buSzPts val="2200"/>
              <a:buChar char="●"/>
            </a:pPr>
            <a:r>
              <a:rPr lang="en-US" sz="2200"/>
              <a:t>For decryption, multiply x-coordinate with receiver’s private key</a:t>
            </a:r>
            <a:endParaRPr sz="2200"/>
          </a:p>
          <a:p>
            <a:pPr marL="457200" lvl="0" indent="0" algn="l" rtl="0">
              <a:spcBef>
                <a:spcPts val="0"/>
              </a:spcBef>
              <a:spcAft>
                <a:spcPts val="0"/>
              </a:spcAft>
              <a:buNone/>
            </a:pPr>
            <a:r>
              <a:rPr lang="en-US" sz="2200"/>
              <a:t> </a:t>
            </a:r>
            <a:endParaRPr sz="2200" b="1"/>
          </a:p>
          <a:p>
            <a:pPr marL="0" lvl="0" indent="0" algn="l" rtl="0">
              <a:spcBef>
                <a:spcPts val="0"/>
              </a:spcBef>
              <a:spcAft>
                <a:spcPts val="0"/>
              </a:spcAft>
              <a:buNone/>
            </a:pPr>
            <a:r>
              <a:rPr lang="en-US" sz="2200" b="1"/>
              <a:t>										</a:t>
            </a:r>
            <a:endParaRPr sz="2200" b="1"/>
          </a:p>
          <a:p>
            <a:pPr marL="0" lvl="0" indent="0" algn="l" rtl="0">
              <a:spcBef>
                <a:spcPts val="0"/>
              </a:spcBef>
              <a:spcAft>
                <a:spcPts val="0"/>
              </a:spcAft>
              <a:buNone/>
            </a:pPr>
            <a:r>
              <a:rPr lang="en-US" sz="2200" b="1"/>
              <a:t>									</a:t>
            </a:r>
            <a:r>
              <a:rPr lang="en-US" sz="2700" b="1"/>
              <a:t>KG</a:t>
            </a:r>
            <a:r>
              <a:rPr lang="en-US" sz="2200" b="1"/>
              <a:t> × </a:t>
            </a:r>
            <a:r>
              <a:rPr lang="en-US" sz="3400" b="1">
                <a:solidFill>
                  <a:schemeClr val="dk1"/>
                </a:solidFill>
              </a:rPr>
              <a:t>n</a:t>
            </a:r>
            <a:r>
              <a:rPr lang="en-US" sz="3100" b="1" baseline="-25000">
                <a:solidFill>
                  <a:schemeClr val="dk1"/>
                </a:solidFill>
              </a:rPr>
              <a:t>B</a:t>
            </a:r>
            <a:endParaRPr sz="2200" b="1"/>
          </a:p>
          <a:p>
            <a:pPr marL="0" lvl="0" indent="0" algn="l" rtl="0">
              <a:spcBef>
                <a:spcPts val="0"/>
              </a:spcBef>
              <a:spcAft>
                <a:spcPts val="0"/>
              </a:spcAft>
              <a:buNone/>
            </a:pPr>
            <a:endParaRPr sz="3200" b="1" baseline="-25000">
              <a:solidFill>
                <a:schemeClr val="dk1"/>
              </a:solidFill>
            </a:endParaRPr>
          </a:p>
          <a:p>
            <a:pPr marL="457200" lvl="0" indent="-368300" algn="l" rtl="0">
              <a:spcBef>
                <a:spcPts val="0"/>
              </a:spcBef>
              <a:spcAft>
                <a:spcPts val="0"/>
              </a:spcAft>
              <a:buClr>
                <a:schemeClr val="dk1"/>
              </a:buClr>
              <a:buSzPts val="2200"/>
              <a:buChar char="●"/>
            </a:pPr>
            <a:r>
              <a:rPr lang="en-US" sz="2200">
                <a:solidFill>
                  <a:schemeClr val="dk1"/>
                </a:solidFill>
              </a:rPr>
              <a:t>Then subtract </a:t>
            </a:r>
            <a:r>
              <a:rPr lang="en-US" sz="2700">
                <a:solidFill>
                  <a:schemeClr val="dk1"/>
                </a:solidFill>
              </a:rPr>
              <a:t>( </a:t>
            </a:r>
            <a:r>
              <a:rPr lang="en-US" sz="2700" b="1">
                <a:solidFill>
                  <a:schemeClr val="dk1"/>
                </a:solidFill>
              </a:rPr>
              <a:t>KG</a:t>
            </a:r>
            <a:r>
              <a:rPr lang="en-US" sz="2200" b="1">
                <a:solidFill>
                  <a:schemeClr val="dk1"/>
                </a:solidFill>
              </a:rPr>
              <a:t> × </a:t>
            </a:r>
            <a:r>
              <a:rPr lang="en-US" sz="3400" b="1">
                <a:solidFill>
                  <a:schemeClr val="dk1"/>
                </a:solidFill>
              </a:rPr>
              <a:t>n</a:t>
            </a:r>
            <a:r>
              <a:rPr lang="en-US" sz="3100" b="1" baseline="-25000">
                <a:solidFill>
                  <a:schemeClr val="dk1"/>
                </a:solidFill>
              </a:rPr>
              <a:t>B</a:t>
            </a:r>
            <a:r>
              <a:rPr lang="en-US" sz="2200">
                <a:solidFill>
                  <a:schemeClr val="dk1"/>
                </a:solidFill>
              </a:rPr>
              <a:t> </a:t>
            </a:r>
            <a:r>
              <a:rPr lang="en-US" sz="2700">
                <a:solidFill>
                  <a:schemeClr val="dk1"/>
                </a:solidFill>
              </a:rPr>
              <a:t>) </a:t>
            </a:r>
            <a:r>
              <a:rPr lang="en-US" sz="2200">
                <a:solidFill>
                  <a:schemeClr val="dk1"/>
                </a:solidFill>
              </a:rPr>
              <a:t>from y-coordinate of cipher point,</a:t>
            </a: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a:solidFill>
                <a:schemeClr val="dk1"/>
              </a:solidFill>
            </a:endParaRPr>
          </a:p>
          <a:p>
            <a:pPr marL="0" lvl="0" indent="0" algn="l" rtl="0">
              <a:spcBef>
                <a:spcPts val="0"/>
              </a:spcBef>
              <a:spcAft>
                <a:spcPts val="0"/>
              </a:spcAft>
              <a:buNone/>
            </a:pPr>
            <a:r>
              <a:rPr lang="en-US" sz="2200">
                <a:solidFill>
                  <a:schemeClr val="dk1"/>
                </a:solidFill>
              </a:rPr>
              <a:t>						                    </a:t>
            </a:r>
            <a:r>
              <a:rPr lang="en-US" sz="2200" b="1">
                <a:solidFill>
                  <a:schemeClr val="dk1"/>
                </a:solidFill>
              </a:rPr>
              <a:t>     </a:t>
            </a:r>
            <a:r>
              <a:rPr lang="en-US" sz="2700" b="1">
                <a:solidFill>
                  <a:schemeClr val="dk1"/>
                </a:solidFill>
              </a:rPr>
              <a:t>{ P</a:t>
            </a:r>
            <a:r>
              <a:rPr lang="en-US" sz="3100" b="1" baseline="-25000">
                <a:solidFill>
                  <a:schemeClr val="dk1"/>
                </a:solidFill>
              </a:rPr>
              <a:t>M</a:t>
            </a:r>
            <a:r>
              <a:rPr lang="en-US" sz="3700" b="1" baseline="-25000">
                <a:solidFill>
                  <a:schemeClr val="dk1"/>
                </a:solidFill>
              </a:rPr>
              <a:t> </a:t>
            </a:r>
            <a:r>
              <a:rPr lang="en-US" sz="2200" b="1">
                <a:solidFill>
                  <a:schemeClr val="dk1"/>
                </a:solidFill>
              </a:rPr>
              <a:t>+  </a:t>
            </a:r>
            <a:r>
              <a:rPr lang="en-US" sz="2700" b="1">
                <a:solidFill>
                  <a:schemeClr val="dk1"/>
                </a:solidFill>
              </a:rPr>
              <a:t>K</a:t>
            </a:r>
            <a:r>
              <a:rPr lang="en-US" sz="2200" b="1">
                <a:solidFill>
                  <a:schemeClr val="dk1"/>
                </a:solidFill>
              </a:rPr>
              <a:t> </a:t>
            </a:r>
            <a:r>
              <a:rPr lang="en-US" sz="2700" b="1">
                <a:solidFill>
                  <a:schemeClr val="dk1"/>
                </a:solidFill>
              </a:rPr>
              <a:t>P</a:t>
            </a:r>
            <a:r>
              <a:rPr lang="en-US" sz="3100" b="1" baseline="-25000">
                <a:solidFill>
                  <a:schemeClr val="dk1"/>
                </a:solidFill>
              </a:rPr>
              <a:t>B  </a:t>
            </a:r>
            <a:r>
              <a:rPr lang="en-US" sz="2200" b="1">
                <a:solidFill>
                  <a:schemeClr val="dk1"/>
                </a:solidFill>
              </a:rPr>
              <a:t> </a:t>
            </a:r>
            <a:r>
              <a:rPr lang="en-US" sz="2700" b="1">
                <a:solidFill>
                  <a:schemeClr val="dk1"/>
                </a:solidFill>
              </a:rPr>
              <a:t>-</a:t>
            </a:r>
            <a:r>
              <a:rPr lang="en-US" sz="2200">
                <a:solidFill>
                  <a:schemeClr val="dk1"/>
                </a:solidFill>
              </a:rPr>
              <a:t>  </a:t>
            </a:r>
            <a:r>
              <a:rPr lang="en-US" sz="2700">
                <a:solidFill>
                  <a:schemeClr val="dk1"/>
                </a:solidFill>
              </a:rPr>
              <a:t>( </a:t>
            </a:r>
            <a:r>
              <a:rPr lang="en-US" sz="2700" b="1">
                <a:solidFill>
                  <a:schemeClr val="dk1"/>
                </a:solidFill>
              </a:rPr>
              <a:t>KG</a:t>
            </a:r>
            <a:r>
              <a:rPr lang="en-US" sz="2200" b="1">
                <a:solidFill>
                  <a:schemeClr val="dk1"/>
                </a:solidFill>
              </a:rPr>
              <a:t> × </a:t>
            </a:r>
            <a:r>
              <a:rPr lang="en-US" sz="3400" b="1">
                <a:solidFill>
                  <a:schemeClr val="dk1"/>
                </a:solidFill>
              </a:rPr>
              <a:t>n</a:t>
            </a:r>
            <a:r>
              <a:rPr lang="en-US" sz="3100" b="1" baseline="-25000">
                <a:solidFill>
                  <a:schemeClr val="dk1"/>
                </a:solidFill>
              </a:rPr>
              <a:t>B</a:t>
            </a:r>
            <a:r>
              <a:rPr lang="en-US" sz="2200">
                <a:solidFill>
                  <a:schemeClr val="dk1"/>
                </a:solidFill>
              </a:rPr>
              <a:t> </a:t>
            </a:r>
            <a:r>
              <a:rPr lang="en-US" sz="2700">
                <a:solidFill>
                  <a:schemeClr val="dk1"/>
                </a:solidFill>
              </a:rPr>
              <a:t>) </a:t>
            </a:r>
            <a:r>
              <a:rPr lang="en-US" sz="2700" b="1">
                <a:solidFill>
                  <a:schemeClr val="dk1"/>
                </a:solidFill>
              </a:rPr>
              <a:t>}</a:t>
            </a:r>
            <a:r>
              <a:rPr lang="en-US" sz="2200" b="1">
                <a:solidFill>
                  <a:schemeClr val="dk1"/>
                </a:solidFill>
              </a:rPr>
              <a:t> </a:t>
            </a: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r>
              <a:rPr lang="en-US" sz="2200" b="1">
                <a:solidFill>
                  <a:schemeClr val="dk1"/>
                </a:solidFill>
              </a:rPr>
              <a:t>							</a:t>
            </a:r>
            <a:endParaRPr sz="1600" b="1">
              <a:solidFill>
                <a:schemeClr val="dk1"/>
              </a:solidFill>
            </a:endParaRPr>
          </a:p>
          <a:p>
            <a:pPr marL="0" lvl="0" indent="0" algn="l" rtl="0">
              <a:spcBef>
                <a:spcPts val="0"/>
              </a:spcBef>
              <a:spcAft>
                <a:spcPts val="0"/>
              </a:spcAft>
              <a:buNone/>
            </a:pPr>
            <a:r>
              <a:rPr lang="en-US" sz="2200" b="1">
                <a:solidFill>
                  <a:schemeClr val="dk1"/>
                </a:solidFill>
              </a:rPr>
              <a:t>									    = </a:t>
            </a:r>
            <a:r>
              <a:rPr lang="en-US" sz="2700" b="1">
                <a:solidFill>
                  <a:schemeClr val="dk1"/>
                </a:solidFill>
              </a:rPr>
              <a:t>{ P</a:t>
            </a:r>
            <a:r>
              <a:rPr lang="en-US" sz="3100" b="1" baseline="-25000">
                <a:solidFill>
                  <a:schemeClr val="dk1"/>
                </a:solidFill>
              </a:rPr>
              <a:t>M</a:t>
            </a:r>
            <a:r>
              <a:rPr lang="en-US" sz="3700" b="1" baseline="-25000">
                <a:solidFill>
                  <a:schemeClr val="dk1"/>
                </a:solidFill>
              </a:rPr>
              <a:t> </a:t>
            </a:r>
            <a:r>
              <a:rPr lang="en-US" sz="2200" b="1">
                <a:solidFill>
                  <a:schemeClr val="dk1"/>
                </a:solidFill>
              </a:rPr>
              <a:t>+  </a:t>
            </a:r>
            <a:r>
              <a:rPr lang="en-US" sz="2700" b="1">
                <a:solidFill>
                  <a:schemeClr val="dk1"/>
                </a:solidFill>
              </a:rPr>
              <a:t>K</a:t>
            </a:r>
            <a:r>
              <a:rPr lang="en-US" sz="2200" b="1">
                <a:solidFill>
                  <a:schemeClr val="dk1"/>
                </a:solidFill>
              </a:rPr>
              <a:t> </a:t>
            </a:r>
            <a:r>
              <a:rPr lang="en-US" sz="2700" b="1">
                <a:solidFill>
                  <a:schemeClr val="dk1"/>
                </a:solidFill>
              </a:rPr>
              <a:t>P</a:t>
            </a:r>
            <a:r>
              <a:rPr lang="en-US" sz="3100" b="1" baseline="-25000">
                <a:solidFill>
                  <a:schemeClr val="dk1"/>
                </a:solidFill>
              </a:rPr>
              <a:t>B  </a:t>
            </a:r>
            <a:r>
              <a:rPr lang="en-US" sz="2200" b="1">
                <a:solidFill>
                  <a:schemeClr val="dk1"/>
                </a:solidFill>
              </a:rPr>
              <a:t> </a:t>
            </a:r>
            <a:r>
              <a:rPr lang="en-US" sz="2700" b="1">
                <a:solidFill>
                  <a:schemeClr val="dk1"/>
                </a:solidFill>
              </a:rPr>
              <a:t>-</a:t>
            </a:r>
            <a:r>
              <a:rPr lang="en-US" sz="2200">
                <a:solidFill>
                  <a:schemeClr val="dk1"/>
                </a:solidFill>
              </a:rPr>
              <a:t>  </a:t>
            </a:r>
            <a:r>
              <a:rPr lang="en-US" sz="2700">
                <a:solidFill>
                  <a:schemeClr val="dk1"/>
                </a:solidFill>
              </a:rPr>
              <a:t> </a:t>
            </a:r>
            <a:r>
              <a:rPr lang="en-US" sz="2700" b="1">
                <a:solidFill>
                  <a:schemeClr val="dk1"/>
                </a:solidFill>
              </a:rPr>
              <a:t>KP</a:t>
            </a:r>
            <a:r>
              <a:rPr lang="en-US" sz="3100" b="1" baseline="-25000">
                <a:solidFill>
                  <a:schemeClr val="dk1"/>
                </a:solidFill>
              </a:rPr>
              <a:t>B</a:t>
            </a:r>
            <a:r>
              <a:rPr lang="en-US" sz="2200">
                <a:solidFill>
                  <a:schemeClr val="dk1"/>
                </a:solidFill>
              </a:rPr>
              <a:t> </a:t>
            </a:r>
            <a:r>
              <a:rPr lang="en-US" sz="2700">
                <a:solidFill>
                  <a:schemeClr val="dk1"/>
                </a:solidFill>
              </a:rPr>
              <a:t> </a:t>
            </a:r>
            <a:r>
              <a:rPr lang="en-US" sz="2700" b="1">
                <a:solidFill>
                  <a:schemeClr val="dk1"/>
                </a:solidFill>
              </a:rPr>
              <a:t>}</a:t>
            </a:r>
            <a:r>
              <a:rPr lang="en-US" sz="2200" b="1">
                <a:solidFill>
                  <a:schemeClr val="dk1"/>
                </a:solidFill>
              </a:rPr>
              <a:t> </a:t>
            </a: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r>
              <a:rPr lang="en-US" sz="2200" b="1">
                <a:solidFill>
                  <a:schemeClr val="dk1"/>
                </a:solidFill>
              </a:rPr>
              <a:t>									</a:t>
            </a:r>
            <a:endParaRPr sz="1700" b="1">
              <a:solidFill>
                <a:schemeClr val="dk1"/>
              </a:solidFill>
            </a:endParaRPr>
          </a:p>
          <a:p>
            <a:pPr marL="0" lvl="0" indent="0" algn="l" rtl="0">
              <a:spcBef>
                <a:spcPts val="0"/>
              </a:spcBef>
              <a:spcAft>
                <a:spcPts val="0"/>
              </a:spcAft>
              <a:buNone/>
            </a:pPr>
            <a:r>
              <a:rPr lang="en-US" sz="2200" b="1">
                <a:solidFill>
                  <a:schemeClr val="dk1"/>
                </a:solidFill>
              </a:rPr>
              <a:t>									    = </a:t>
            </a:r>
            <a:r>
              <a:rPr lang="en-US" sz="2700" b="1">
                <a:solidFill>
                  <a:schemeClr val="dk1"/>
                </a:solidFill>
              </a:rPr>
              <a:t>P</a:t>
            </a:r>
            <a:r>
              <a:rPr lang="en-US" sz="3100" b="1" baseline="-25000">
                <a:solidFill>
                  <a:schemeClr val="dk1"/>
                </a:solidFill>
              </a:rPr>
              <a:t>M</a:t>
            </a: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r>
              <a:rPr lang="en-US" sz="2200" b="1">
                <a:solidFill>
                  <a:schemeClr val="dk1"/>
                </a:solidFill>
              </a:rPr>
              <a:t>  </a:t>
            </a:r>
            <a:endParaRPr sz="2200" b="1">
              <a:solidFill>
                <a:schemeClr val="dk1"/>
              </a:solidFill>
            </a:endParaRPr>
          </a:p>
          <a:p>
            <a:pPr marL="3200400" lvl="0" indent="457200" algn="l" rtl="0">
              <a:spcBef>
                <a:spcPts val="0"/>
              </a:spcBef>
              <a:spcAft>
                <a:spcPts val="0"/>
              </a:spcAft>
              <a:buNone/>
            </a:pPr>
            <a:r>
              <a:rPr lang="en-US" sz="2200" b="1">
                <a:solidFill>
                  <a:schemeClr val="dk1"/>
                </a:solidFill>
              </a:rPr>
              <a:t>So the receiver gets the same point.</a:t>
            </a: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a:solidFill>
                <a:schemeClr val="dk1"/>
              </a:solidFill>
            </a:endParaRPr>
          </a:p>
        </p:txBody>
      </p:sp>
      <p:sp>
        <p:nvSpPr>
          <p:cNvPr id="746" name="Google Shape;746;p45"/>
          <p:cNvSpPr txBox="1"/>
          <p:nvPr/>
        </p:nvSpPr>
        <p:spPr>
          <a:xfrm>
            <a:off x="12040075" y="2726525"/>
            <a:ext cx="4035300" cy="969600"/>
          </a:xfrm>
          <a:prstGeom prst="rect">
            <a:avLst/>
          </a:prstGeom>
          <a:solidFill>
            <a:srgbClr val="FFC033"/>
          </a:solid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200">
                <a:solidFill>
                  <a:schemeClr val="dk1"/>
                </a:solidFill>
              </a:rPr>
              <a:t> </a:t>
            </a:r>
            <a:r>
              <a:rPr lang="en-US" sz="2700" b="1">
                <a:solidFill>
                  <a:schemeClr val="dk1"/>
                </a:solidFill>
              </a:rPr>
              <a:t>C</a:t>
            </a:r>
            <a:r>
              <a:rPr lang="en-US" sz="3100" b="1" baseline="-25000">
                <a:solidFill>
                  <a:schemeClr val="dk1"/>
                </a:solidFill>
              </a:rPr>
              <a:t>M</a:t>
            </a:r>
            <a:r>
              <a:rPr lang="en-US" sz="2200" b="1">
                <a:solidFill>
                  <a:schemeClr val="dk1"/>
                </a:solidFill>
              </a:rPr>
              <a:t> = </a:t>
            </a:r>
            <a:r>
              <a:rPr lang="en-US" sz="2700" b="1">
                <a:solidFill>
                  <a:schemeClr val="dk1"/>
                </a:solidFill>
              </a:rPr>
              <a:t>{ KG ,  P</a:t>
            </a:r>
            <a:r>
              <a:rPr lang="en-US" sz="3100" b="1" baseline="-25000">
                <a:solidFill>
                  <a:schemeClr val="dk1"/>
                </a:solidFill>
              </a:rPr>
              <a:t>M</a:t>
            </a:r>
            <a:r>
              <a:rPr lang="en-US" sz="3700" b="1" baseline="-25000">
                <a:solidFill>
                  <a:schemeClr val="dk1"/>
                </a:solidFill>
              </a:rPr>
              <a:t> </a:t>
            </a:r>
            <a:r>
              <a:rPr lang="en-US" sz="2200" b="1">
                <a:solidFill>
                  <a:schemeClr val="dk1"/>
                </a:solidFill>
              </a:rPr>
              <a:t>+  </a:t>
            </a:r>
            <a:r>
              <a:rPr lang="en-US" sz="2700" b="1">
                <a:solidFill>
                  <a:schemeClr val="dk1"/>
                </a:solidFill>
              </a:rPr>
              <a:t>K</a:t>
            </a:r>
            <a:r>
              <a:rPr lang="en-US" sz="2200" b="1">
                <a:solidFill>
                  <a:schemeClr val="dk1"/>
                </a:solidFill>
              </a:rPr>
              <a:t> </a:t>
            </a:r>
            <a:r>
              <a:rPr lang="en-US" sz="2700" b="1">
                <a:solidFill>
                  <a:schemeClr val="dk1"/>
                </a:solidFill>
              </a:rPr>
              <a:t>P</a:t>
            </a:r>
            <a:r>
              <a:rPr lang="en-US" sz="3100" b="1" baseline="-25000">
                <a:solidFill>
                  <a:schemeClr val="dk1"/>
                </a:solidFill>
              </a:rPr>
              <a:t>B</a:t>
            </a:r>
            <a:r>
              <a:rPr lang="en-US" sz="2200" b="1">
                <a:solidFill>
                  <a:schemeClr val="dk1"/>
                </a:solidFill>
              </a:rPr>
              <a:t> </a:t>
            </a:r>
            <a:r>
              <a:rPr lang="en-US" sz="2700" b="1">
                <a:solidFill>
                  <a:schemeClr val="dk1"/>
                </a:solidFill>
              </a:rPr>
              <a:t>}</a:t>
            </a:r>
            <a:r>
              <a:rPr lang="en-US" sz="2200" b="1">
                <a:solidFill>
                  <a:schemeClr val="dk1"/>
                </a:solidFill>
              </a:rPr>
              <a:t> </a:t>
            </a:r>
            <a:endParaRPr sz="2200" b="1">
              <a:solidFill>
                <a:schemeClr val="dk1"/>
              </a:solidFill>
            </a:endParaRPr>
          </a:p>
          <a:p>
            <a:pPr marL="0" lvl="0" indent="0" algn="l" rtl="0">
              <a:spcBef>
                <a:spcPts val="0"/>
              </a:spcBef>
              <a:spcAft>
                <a:spcPts val="0"/>
              </a:spcAft>
              <a:buNone/>
            </a:pPr>
            <a:endParaRPr>
              <a:latin typeface="Calibri"/>
              <a:ea typeface="Calibri"/>
              <a:cs typeface="Calibri"/>
              <a:sym typeface="Calibri"/>
            </a:endParaRPr>
          </a:p>
        </p:txBody>
      </p:sp>
      <p:sp>
        <p:nvSpPr>
          <p:cNvPr id="747" name="Google Shape;747;p45"/>
          <p:cNvSpPr txBox="1"/>
          <p:nvPr/>
        </p:nvSpPr>
        <p:spPr>
          <a:xfrm>
            <a:off x="11508350" y="7184731"/>
            <a:ext cx="1886100" cy="754200"/>
          </a:xfrm>
          <a:prstGeom prst="rect">
            <a:avLst/>
          </a:prstGeom>
          <a:solidFill>
            <a:srgbClr val="88888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a:solidFill>
                  <a:schemeClr val="dk1"/>
                </a:solidFill>
              </a:rPr>
              <a:t>P</a:t>
            </a:r>
            <a:r>
              <a:rPr lang="en-US" sz="3100" b="1" baseline="-25000">
                <a:solidFill>
                  <a:schemeClr val="dk1"/>
                </a:solidFill>
              </a:rPr>
              <a:t>B</a:t>
            </a:r>
            <a:r>
              <a:rPr lang="en-US" sz="2200" b="1">
                <a:solidFill>
                  <a:schemeClr val="dk1"/>
                </a:solidFill>
              </a:rPr>
              <a:t> = </a:t>
            </a:r>
            <a:r>
              <a:rPr lang="en-US" sz="2700" b="1">
                <a:solidFill>
                  <a:schemeClr val="dk1"/>
                </a:solidFill>
              </a:rPr>
              <a:t>n</a:t>
            </a:r>
            <a:r>
              <a:rPr lang="en-US" sz="3100" b="1" baseline="-25000">
                <a:solidFill>
                  <a:schemeClr val="dk1"/>
                </a:solidFill>
              </a:rPr>
              <a:t>B</a:t>
            </a:r>
            <a:r>
              <a:rPr lang="en-US" sz="3700" b="1" baseline="-25000">
                <a:solidFill>
                  <a:schemeClr val="dk1"/>
                </a:solidFill>
              </a:rPr>
              <a:t> </a:t>
            </a:r>
            <a:r>
              <a:rPr lang="en-US" sz="2200" b="1">
                <a:solidFill>
                  <a:schemeClr val="dk1"/>
                </a:solidFill>
              </a:rPr>
              <a:t>x </a:t>
            </a:r>
            <a:r>
              <a:rPr lang="en-US" sz="2700" b="1">
                <a:solidFill>
                  <a:schemeClr val="dk1"/>
                </a:solidFill>
              </a:rPr>
              <a:t>G</a:t>
            </a:r>
            <a:r>
              <a:rPr lang="en-US" sz="2200" b="1">
                <a:solidFill>
                  <a:schemeClr val="dk1"/>
                </a:solidFill>
              </a:rPr>
              <a:t> </a:t>
            </a:r>
            <a:endParaRPr>
              <a:latin typeface="Calibri"/>
              <a:ea typeface="Calibri"/>
              <a:cs typeface="Calibri"/>
              <a:sym typeface="Calibri"/>
            </a:endParaRPr>
          </a:p>
        </p:txBody>
      </p:sp>
      <p:sp>
        <p:nvSpPr>
          <p:cNvPr id="748" name="Google Shape;748;p45"/>
          <p:cNvSpPr txBox="1"/>
          <p:nvPr/>
        </p:nvSpPr>
        <p:spPr>
          <a:xfrm>
            <a:off x="13695575" y="7300225"/>
            <a:ext cx="3102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t>(Public key of User B)</a:t>
            </a:r>
            <a:endParaRPr sz="22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752"/>
        <p:cNvGrpSpPr/>
        <p:nvPr/>
      </p:nvGrpSpPr>
      <p:grpSpPr>
        <a:xfrm>
          <a:off x="0" y="0"/>
          <a:ext cx="0" cy="0"/>
          <a:chOff x="0" y="0"/>
          <a:chExt cx="0" cy="0"/>
        </a:xfrm>
      </p:grpSpPr>
      <p:sp>
        <p:nvSpPr>
          <p:cNvPr id="753" name="Google Shape;753;p46"/>
          <p:cNvSpPr/>
          <p:nvPr/>
        </p:nvSpPr>
        <p:spPr>
          <a:xfrm>
            <a:off x="1690700" y="1376375"/>
            <a:ext cx="16597200" cy="8910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46"/>
          <p:cNvGrpSpPr/>
          <p:nvPr/>
        </p:nvGrpSpPr>
        <p:grpSpPr>
          <a:xfrm>
            <a:off x="1028700" y="5460868"/>
            <a:ext cx="112050" cy="5810400"/>
            <a:chOff x="0" y="0"/>
            <a:chExt cx="149400" cy="7747200"/>
          </a:xfrm>
        </p:grpSpPr>
        <p:sp>
          <p:nvSpPr>
            <p:cNvPr id="755" name="Google Shape;755;p46"/>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6"/>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46"/>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34</a:t>
            </a:r>
            <a:endParaRPr/>
          </a:p>
        </p:txBody>
      </p:sp>
      <p:sp>
        <p:nvSpPr>
          <p:cNvPr id="758" name="Google Shape;758;p46"/>
          <p:cNvSpPr txBox="1"/>
          <p:nvPr/>
        </p:nvSpPr>
        <p:spPr>
          <a:xfrm>
            <a:off x="-2178850" y="604850"/>
            <a:ext cx="9365400" cy="431100"/>
          </a:xfrm>
          <a:prstGeom prst="rect">
            <a:avLst/>
          </a:prstGeom>
          <a:noFill/>
          <a:ln>
            <a:noFill/>
          </a:ln>
        </p:spPr>
        <p:txBody>
          <a:bodyPr spcFirstLastPara="1" wrap="square" lIns="0" tIns="0" rIns="0" bIns="0" anchor="t" anchorCtr="0">
            <a:spAutoFit/>
          </a:bodyPr>
          <a:lstStyle/>
          <a:p>
            <a:pPr marL="1645920" marR="0" lvl="0" indent="0" algn="r" rtl="0">
              <a:lnSpc>
                <a:spcPct val="140000"/>
              </a:lnSpc>
              <a:spcBef>
                <a:spcPts val="0"/>
              </a:spcBef>
              <a:spcAft>
                <a:spcPts val="0"/>
              </a:spcAft>
              <a:buNone/>
            </a:pPr>
            <a:r>
              <a:rPr lang="en-US" sz="2800" b="1">
                <a:solidFill>
                  <a:srgbClr val="FFFFFF"/>
                </a:solidFill>
              </a:rPr>
              <a:t>Math example of </a:t>
            </a:r>
            <a:r>
              <a:rPr lang="en-US" sz="2600" b="1">
                <a:solidFill>
                  <a:srgbClr val="FFFFFF"/>
                </a:solidFill>
              </a:rPr>
              <a:t>ECC Diffie-Hellman</a:t>
            </a:r>
            <a:endParaRPr sz="2200" b="1"/>
          </a:p>
        </p:txBody>
      </p:sp>
      <p:sp>
        <p:nvSpPr>
          <p:cNvPr id="759" name="Google Shape;759;p46"/>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6"/>
          <p:cNvSpPr/>
          <p:nvPr/>
        </p:nvSpPr>
        <p:spPr>
          <a:xfrm>
            <a:off x="10030775" y="402425"/>
            <a:ext cx="22290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6"/>
          <p:cNvSpPr txBox="1"/>
          <p:nvPr/>
        </p:nvSpPr>
        <p:spPr>
          <a:xfrm>
            <a:off x="10652375" y="494525"/>
            <a:ext cx="1607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t>Step:</a:t>
            </a:r>
            <a:endParaRPr sz="2200" b="1"/>
          </a:p>
        </p:txBody>
      </p:sp>
      <p:sp>
        <p:nvSpPr>
          <p:cNvPr id="762" name="Google Shape;762;p46"/>
          <p:cNvSpPr/>
          <p:nvPr/>
        </p:nvSpPr>
        <p:spPr>
          <a:xfrm>
            <a:off x="12794450" y="478625"/>
            <a:ext cx="600000" cy="600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6"/>
          <p:cNvSpPr/>
          <p:nvPr/>
        </p:nvSpPr>
        <p:spPr>
          <a:xfrm>
            <a:off x="13929113" y="487050"/>
            <a:ext cx="600000" cy="6000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6"/>
          <p:cNvSpPr/>
          <p:nvPr/>
        </p:nvSpPr>
        <p:spPr>
          <a:xfrm>
            <a:off x="15063800" y="477556"/>
            <a:ext cx="600000" cy="6000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6"/>
          <p:cNvSpPr txBox="1"/>
          <p:nvPr/>
        </p:nvSpPr>
        <p:spPr>
          <a:xfrm>
            <a:off x="12887450" y="471425"/>
            <a:ext cx="430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t>1</a:t>
            </a:r>
            <a:endParaRPr sz="2500" b="1"/>
          </a:p>
        </p:txBody>
      </p:sp>
      <p:sp>
        <p:nvSpPr>
          <p:cNvPr id="766" name="Google Shape;766;p46"/>
          <p:cNvSpPr/>
          <p:nvPr/>
        </p:nvSpPr>
        <p:spPr>
          <a:xfrm>
            <a:off x="5520225" y="1564475"/>
            <a:ext cx="8401200" cy="707400"/>
          </a:xfrm>
          <a:prstGeom prst="roundRect">
            <a:avLst>
              <a:gd name="adj" fmla="val 44184"/>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6"/>
          <p:cNvSpPr txBox="1"/>
          <p:nvPr/>
        </p:nvSpPr>
        <p:spPr>
          <a:xfrm>
            <a:off x="6622725" y="1648775"/>
            <a:ext cx="68961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t>Global public elements and Key generation</a:t>
            </a:r>
            <a:endParaRPr sz="2300" b="1"/>
          </a:p>
        </p:txBody>
      </p:sp>
      <p:sp>
        <p:nvSpPr>
          <p:cNvPr id="768" name="Google Shape;768;p46"/>
          <p:cNvSpPr txBox="1"/>
          <p:nvPr/>
        </p:nvSpPr>
        <p:spPr>
          <a:xfrm>
            <a:off x="2723450" y="2497925"/>
            <a:ext cx="13351800" cy="278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t>Global public elements:</a:t>
            </a:r>
            <a:endParaRPr sz="2200"/>
          </a:p>
          <a:p>
            <a:pPr marL="0" lvl="0" indent="0" algn="l" rtl="0">
              <a:spcBef>
                <a:spcPts val="0"/>
              </a:spcBef>
              <a:spcAft>
                <a:spcPts val="0"/>
              </a:spcAft>
              <a:buNone/>
            </a:pPr>
            <a:endParaRPr sz="2200"/>
          </a:p>
          <a:p>
            <a:pPr marL="0" lvl="0" indent="0" algn="l" rtl="0">
              <a:spcBef>
                <a:spcPts val="0"/>
              </a:spcBef>
              <a:spcAft>
                <a:spcPts val="0"/>
              </a:spcAft>
              <a:buNone/>
            </a:pPr>
            <a:r>
              <a:rPr lang="en-US" sz="2200"/>
              <a:t>Let us consider,</a:t>
            </a:r>
            <a:endParaRPr sz="2200"/>
          </a:p>
          <a:p>
            <a:pPr marL="0" lvl="0" indent="0" algn="l" rtl="0">
              <a:spcBef>
                <a:spcPts val="0"/>
              </a:spcBef>
              <a:spcAft>
                <a:spcPts val="0"/>
              </a:spcAft>
              <a:buNone/>
            </a:pPr>
            <a:endParaRPr sz="2200"/>
          </a:p>
          <a:p>
            <a:pPr marL="457200" lvl="0" indent="-368300" algn="l" rtl="0">
              <a:spcBef>
                <a:spcPts val="0"/>
              </a:spcBef>
              <a:spcAft>
                <a:spcPts val="0"/>
              </a:spcAft>
              <a:buSzPts val="2200"/>
              <a:buChar char="●"/>
            </a:pPr>
            <a:r>
              <a:rPr lang="en-US" sz="2200" b="1">
                <a:solidFill>
                  <a:schemeClr val="dk1"/>
                </a:solidFill>
              </a:rPr>
              <a:t>E</a:t>
            </a:r>
            <a:r>
              <a:rPr lang="en-US" sz="3700" b="1" baseline="-25000">
                <a:solidFill>
                  <a:schemeClr val="dk1"/>
                </a:solidFill>
              </a:rPr>
              <a:t>257</a:t>
            </a:r>
            <a:r>
              <a:rPr lang="en-US" sz="2200" b="1">
                <a:solidFill>
                  <a:schemeClr val="dk1"/>
                </a:solidFill>
              </a:rPr>
              <a:t>(0,-4)            </a:t>
            </a:r>
            <a:r>
              <a:rPr lang="en-US" sz="2200">
                <a:solidFill>
                  <a:schemeClr val="dk1"/>
                </a:solidFill>
              </a:rPr>
              <a:t>Elliptic curve with parameters a = 0, b = -4 &amp; q = 257 (prime number)</a:t>
            </a:r>
            <a:endParaRPr sz="2200">
              <a:solidFill>
                <a:schemeClr val="dk1"/>
              </a:solidFill>
            </a:endParaRPr>
          </a:p>
          <a:p>
            <a:pPr marL="0" lvl="0" indent="0" algn="l" rtl="0">
              <a:spcBef>
                <a:spcPts val="0"/>
              </a:spcBef>
              <a:spcAft>
                <a:spcPts val="0"/>
              </a:spcAft>
              <a:buNone/>
            </a:pPr>
            <a:endParaRPr sz="2200">
              <a:solidFill>
                <a:schemeClr val="dk1"/>
              </a:solidFill>
            </a:endParaRPr>
          </a:p>
          <a:p>
            <a:pPr marL="457200" lvl="0" indent="-368300" algn="l" rtl="0">
              <a:spcBef>
                <a:spcPts val="0"/>
              </a:spcBef>
              <a:spcAft>
                <a:spcPts val="0"/>
              </a:spcAft>
              <a:buClr>
                <a:schemeClr val="dk1"/>
              </a:buClr>
              <a:buSzPts val="2200"/>
              <a:buChar char="●"/>
            </a:pPr>
            <a:r>
              <a:rPr lang="en-US" sz="2200" b="1">
                <a:solidFill>
                  <a:schemeClr val="dk1"/>
                </a:solidFill>
              </a:rPr>
              <a:t>G                      (2,2) </a:t>
            </a:r>
            <a:r>
              <a:rPr lang="en-US" sz="2200">
                <a:solidFill>
                  <a:schemeClr val="dk1"/>
                </a:solidFill>
              </a:rPr>
              <a:t>Point in the elliptic curve</a:t>
            </a:r>
            <a:endParaRPr sz="2200">
              <a:solidFill>
                <a:schemeClr val="dk1"/>
              </a:solidFill>
            </a:endParaRPr>
          </a:p>
        </p:txBody>
      </p:sp>
      <p:cxnSp>
        <p:nvCxnSpPr>
          <p:cNvPr id="769" name="Google Shape;769;p46"/>
          <p:cNvCxnSpPr/>
          <p:nvPr/>
        </p:nvCxnSpPr>
        <p:spPr>
          <a:xfrm>
            <a:off x="4741550" y="4264825"/>
            <a:ext cx="628800" cy="0"/>
          </a:xfrm>
          <a:prstGeom prst="straightConnector1">
            <a:avLst/>
          </a:prstGeom>
          <a:noFill/>
          <a:ln w="9525" cap="flat" cmpd="sng">
            <a:solidFill>
              <a:schemeClr val="dk1"/>
            </a:solidFill>
            <a:prstDash val="solid"/>
            <a:round/>
            <a:headEnd type="none" w="med" len="med"/>
            <a:tailEnd type="triangle" w="med" len="med"/>
          </a:ln>
        </p:spPr>
      </p:cxnSp>
      <p:cxnSp>
        <p:nvCxnSpPr>
          <p:cNvPr id="770" name="Google Shape;770;p46"/>
          <p:cNvCxnSpPr/>
          <p:nvPr/>
        </p:nvCxnSpPr>
        <p:spPr>
          <a:xfrm>
            <a:off x="4262919" y="4993488"/>
            <a:ext cx="650100" cy="0"/>
          </a:xfrm>
          <a:prstGeom prst="straightConnector1">
            <a:avLst/>
          </a:prstGeom>
          <a:noFill/>
          <a:ln w="9525" cap="flat" cmpd="sng">
            <a:solidFill>
              <a:schemeClr val="dk1"/>
            </a:solidFill>
            <a:prstDash val="solid"/>
            <a:round/>
            <a:headEnd type="none" w="med" len="med"/>
            <a:tailEnd type="triangle" w="med" len="med"/>
          </a:ln>
        </p:spPr>
      </p:cxnSp>
      <p:sp>
        <p:nvSpPr>
          <p:cNvPr id="771" name="Google Shape;771;p46"/>
          <p:cNvSpPr txBox="1"/>
          <p:nvPr/>
        </p:nvSpPr>
        <p:spPr>
          <a:xfrm>
            <a:off x="2723450" y="5460875"/>
            <a:ext cx="66636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t>User A key generation:</a:t>
            </a:r>
            <a:endParaRPr sz="2300"/>
          </a:p>
          <a:p>
            <a:pPr marL="0" lvl="0" indent="0" algn="l" rtl="0">
              <a:spcBef>
                <a:spcPts val="0"/>
              </a:spcBef>
              <a:spcAft>
                <a:spcPts val="0"/>
              </a:spcAft>
              <a:buNone/>
            </a:pPr>
            <a:endParaRPr sz="2300"/>
          </a:p>
          <a:p>
            <a:pPr marL="0" lvl="0" indent="0" algn="l" rtl="0">
              <a:spcBef>
                <a:spcPts val="0"/>
              </a:spcBef>
              <a:spcAft>
                <a:spcPts val="0"/>
              </a:spcAft>
              <a:buNone/>
            </a:pPr>
            <a:r>
              <a:rPr lang="en-US" sz="2300"/>
              <a:t>Select private key  </a:t>
            </a:r>
            <a:r>
              <a:rPr lang="en-US" sz="2900" b="1">
                <a:solidFill>
                  <a:schemeClr val="dk1"/>
                </a:solidFill>
              </a:rPr>
              <a:t>n</a:t>
            </a:r>
            <a:r>
              <a:rPr lang="en-US" sz="3200" b="1" baseline="-25000">
                <a:solidFill>
                  <a:schemeClr val="dk1"/>
                </a:solidFill>
              </a:rPr>
              <a:t>A</a:t>
            </a:r>
            <a:endParaRPr sz="3200" b="1" baseline="-25000">
              <a:solidFill>
                <a:schemeClr val="dk1"/>
              </a:solidFill>
            </a:endParaRPr>
          </a:p>
          <a:p>
            <a:pPr marL="0" lvl="0" indent="0" algn="l" rtl="0">
              <a:spcBef>
                <a:spcPts val="0"/>
              </a:spcBef>
              <a:spcAft>
                <a:spcPts val="0"/>
              </a:spcAft>
              <a:buNone/>
            </a:pPr>
            <a:endParaRPr sz="2300">
              <a:solidFill>
                <a:schemeClr val="dk1"/>
              </a:solidFill>
            </a:endParaRPr>
          </a:p>
          <a:p>
            <a:pPr marL="0" lvl="0" indent="0" algn="l" rtl="0">
              <a:spcBef>
                <a:spcPts val="0"/>
              </a:spcBef>
              <a:spcAft>
                <a:spcPts val="0"/>
              </a:spcAft>
              <a:buNone/>
            </a:pPr>
            <a:endParaRPr sz="2300">
              <a:solidFill>
                <a:schemeClr val="dk1"/>
              </a:solidFill>
            </a:endParaRPr>
          </a:p>
          <a:p>
            <a:pPr marL="0" lvl="0" indent="0" algn="l" rtl="0">
              <a:spcBef>
                <a:spcPts val="0"/>
              </a:spcBef>
              <a:spcAft>
                <a:spcPts val="0"/>
              </a:spcAft>
              <a:buNone/>
            </a:pPr>
            <a:r>
              <a:rPr lang="en-US" sz="2300">
                <a:solidFill>
                  <a:schemeClr val="dk1"/>
                </a:solidFill>
              </a:rPr>
              <a:t>Calculate public key </a:t>
            </a:r>
            <a:r>
              <a:rPr lang="en-US" sz="2900" b="1">
                <a:solidFill>
                  <a:schemeClr val="dk1"/>
                </a:solidFill>
              </a:rPr>
              <a:t>P</a:t>
            </a:r>
            <a:r>
              <a:rPr lang="en-US" sz="3200" b="1" baseline="-25000">
                <a:solidFill>
                  <a:schemeClr val="dk1"/>
                </a:solidFill>
              </a:rPr>
              <a:t>A</a:t>
            </a:r>
            <a:endParaRPr sz="3200" b="1" baseline="-25000">
              <a:solidFill>
                <a:schemeClr val="dk1"/>
              </a:solidFill>
            </a:endParaRPr>
          </a:p>
          <a:p>
            <a:pPr marL="0" lvl="0" indent="0" algn="l" rtl="0">
              <a:spcBef>
                <a:spcPts val="0"/>
              </a:spcBef>
              <a:spcAft>
                <a:spcPts val="0"/>
              </a:spcAft>
              <a:buNone/>
            </a:pPr>
            <a:endParaRPr sz="2300">
              <a:solidFill>
                <a:schemeClr val="dk1"/>
              </a:solidFill>
            </a:endParaRPr>
          </a:p>
          <a:p>
            <a:pPr marL="0" lvl="0" indent="0" algn="l" rtl="0">
              <a:spcBef>
                <a:spcPts val="0"/>
              </a:spcBef>
              <a:spcAft>
                <a:spcPts val="0"/>
              </a:spcAft>
              <a:buNone/>
            </a:pPr>
            <a:endParaRPr sz="3700" b="1" baseline="-25000">
              <a:solidFill>
                <a:schemeClr val="dk1"/>
              </a:solidFill>
            </a:endParaRPr>
          </a:p>
        </p:txBody>
      </p:sp>
      <p:sp>
        <p:nvSpPr>
          <p:cNvPr id="772" name="Google Shape;772;p46"/>
          <p:cNvSpPr txBox="1"/>
          <p:nvPr/>
        </p:nvSpPr>
        <p:spPr>
          <a:xfrm>
            <a:off x="6259025" y="6168875"/>
            <a:ext cx="1607400" cy="677100"/>
          </a:xfrm>
          <a:prstGeom prst="rect">
            <a:avLst/>
          </a:prstGeom>
          <a:solidFill>
            <a:srgbClr val="88888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b="1">
                <a:solidFill>
                  <a:schemeClr val="dk1"/>
                </a:solidFill>
              </a:rPr>
              <a:t>n</a:t>
            </a:r>
            <a:r>
              <a:rPr lang="en-US" sz="3200" b="1" baseline="-25000">
                <a:solidFill>
                  <a:schemeClr val="dk1"/>
                </a:solidFill>
              </a:rPr>
              <a:t>A</a:t>
            </a:r>
            <a:r>
              <a:rPr lang="en-US" sz="2600">
                <a:solidFill>
                  <a:schemeClr val="dk1"/>
                </a:solidFill>
              </a:rPr>
              <a:t>&lt; </a:t>
            </a:r>
            <a:r>
              <a:rPr lang="en-US" sz="2900" b="1">
                <a:solidFill>
                  <a:schemeClr val="dk1"/>
                </a:solidFill>
              </a:rPr>
              <a:t>n</a:t>
            </a:r>
            <a:endParaRPr sz="900">
              <a:latin typeface="Calibri"/>
              <a:ea typeface="Calibri"/>
              <a:cs typeface="Calibri"/>
              <a:sym typeface="Calibri"/>
            </a:endParaRPr>
          </a:p>
        </p:txBody>
      </p:sp>
      <p:sp>
        <p:nvSpPr>
          <p:cNvPr id="773" name="Google Shape;773;p46"/>
          <p:cNvSpPr txBox="1"/>
          <p:nvPr/>
        </p:nvSpPr>
        <p:spPr>
          <a:xfrm>
            <a:off x="6259025" y="7303763"/>
            <a:ext cx="1886100" cy="754200"/>
          </a:xfrm>
          <a:prstGeom prst="rect">
            <a:avLst/>
          </a:prstGeom>
          <a:solidFill>
            <a:srgbClr val="88888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a:solidFill>
                  <a:schemeClr val="dk1"/>
                </a:solidFill>
              </a:rPr>
              <a:t>P</a:t>
            </a:r>
            <a:r>
              <a:rPr lang="en-US" sz="3100" b="1" baseline="-25000">
                <a:solidFill>
                  <a:schemeClr val="dk1"/>
                </a:solidFill>
              </a:rPr>
              <a:t>A</a:t>
            </a:r>
            <a:r>
              <a:rPr lang="en-US" sz="2200" b="1">
                <a:solidFill>
                  <a:schemeClr val="dk1"/>
                </a:solidFill>
              </a:rPr>
              <a:t> = </a:t>
            </a:r>
            <a:r>
              <a:rPr lang="en-US" sz="2700" b="1">
                <a:solidFill>
                  <a:schemeClr val="dk1"/>
                </a:solidFill>
              </a:rPr>
              <a:t>n</a:t>
            </a:r>
            <a:r>
              <a:rPr lang="en-US" sz="3100" b="1" baseline="-25000">
                <a:solidFill>
                  <a:schemeClr val="dk1"/>
                </a:solidFill>
              </a:rPr>
              <a:t>A</a:t>
            </a:r>
            <a:r>
              <a:rPr lang="en-US" sz="3700" b="1" baseline="-25000">
                <a:solidFill>
                  <a:schemeClr val="dk1"/>
                </a:solidFill>
              </a:rPr>
              <a:t> </a:t>
            </a:r>
            <a:r>
              <a:rPr lang="en-US" sz="2200" b="1">
                <a:solidFill>
                  <a:schemeClr val="dk1"/>
                </a:solidFill>
              </a:rPr>
              <a:t>x </a:t>
            </a:r>
            <a:r>
              <a:rPr lang="en-US" sz="2700" b="1">
                <a:solidFill>
                  <a:schemeClr val="dk1"/>
                </a:solidFill>
              </a:rPr>
              <a:t>G</a:t>
            </a:r>
            <a:r>
              <a:rPr lang="en-US" sz="2200" b="1">
                <a:solidFill>
                  <a:schemeClr val="dk1"/>
                </a:solidFill>
              </a:rPr>
              <a:t> </a:t>
            </a:r>
            <a:endParaRPr>
              <a:latin typeface="Calibri"/>
              <a:ea typeface="Calibri"/>
              <a:cs typeface="Calibri"/>
              <a:sym typeface="Calibri"/>
            </a:endParaRPr>
          </a:p>
        </p:txBody>
      </p:sp>
      <p:sp>
        <p:nvSpPr>
          <p:cNvPr id="774" name="Google Shape;774;p46"/>
          <p:cNvSpPr txBox="1"/>
          <p:nvPr/>
        </p:nvSpPr>
        <p:spPr>
          <a:xfrm>
            <a:off x="10305375" y="5442275"/>
            <a:ext cx="6663600" cy="372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t>User B key generation:</a:t>
            </a:r>
            <a:endParaRPr sz="2300"/>
          </a:p>
          <a:p>
            <a:pPr marL="0" lvl="0" indent="0" algn="l" rtl="0">
              <a:spcBef>
                <a:spcPts val="0"/>
              </a:spcBef>
              <a:spcAft>
                <a:spcPts val="0"/>
              </a:spcAft>
              <a:buNone/>
            </a:pPr>
            <a:endParaRPr sz="2300"/>
          </a:p>
          <a:p>
            <a:pPr marL="0" lvl="0" indent="0" algn="l" rtl="0">
              <a:spcBef>
                <a:spcPts val="0"/>
              </a:spcBef>
              <a:spcAft>
                <a:spcPts val="0"/>
              </a:spcAft>
              <a:buNone/>
            </a:pPr>
            <a:r>
              <a:rPr lang="en-US" sz="2300"/>
              <a:t>Select private key  </a:t>
            </a:r>
            <a:r>
              <a:rPr lang="en-US" sz="2900" b="1">
                <a:solidFill>
                  <a:schemeClr val="dk1"/>
                </a:solidFill>
              </a:rPr>
              <a:t>n</a:t>
            </a:r>
            <a:r>
              <a:rPr lang="en-US" sz="3200" b="1" baseline="-25000">
                <a:solidFill>
                  <a:schemeClr val="dk1"/>
                </a:solidFill>
              </a:rPr>
              <a:t>B</a:t>
            </a:r>
            <a:r>
              <a:rPr lang="en-US" sz="2200" b="1">
                <a:solidFill>
                  <a:schemeClr val="dk1"/>
                </a:solidFill>
              </a:rPr>
              <a:t>= 101</a:t>
            </a:r>
            <a:endParaRPr sz="3200" b="1" baseline="-25000">
              <a:solidFill>
                <a:schemeClr val="dk1"/>
              </a:solidFill>
            </a:endParaRPr>
          </a:p>
          <a:p>
            <a:pPr marL="0" lvl="0" indent="0" algn="l" rtl="0">
              <a:spcBef>
                <a:spcPts val="0"/>
              </a:spcBef>
              <a:spcAft>
                <a:spcPts val="0"/>
              </a:spcAft>
              <a:buNone/>
            </a:pPr>
            <a:endParaRPr sz="2300">
              <a:solidFill>
                <a:schemeClr val="dk1"/>
              </a:solidFill>
            </a:endParaRPr>
          </a:p>
          <a:p>
            <a:pPr marL="0" lvl="0" indent="0" algn="l" rtl="0">
              <a:spcBef>
                <a:spcPts val="0"/>
              </a:spcBef>
              <a:spcAft>
                <a:spcPts val="0"/>
              </a:spcAft>
              <a:buNone/>
            </a:pPr>
            <a:endParaRPr sz="2300">
              <a:solidFill>
                <a:schemeClr val="dk1"/>
              </a:solidFill>
            </a:endParaRPr>
          </a:p>
          <a:p>
            <a:pPr marL="0" lvl="0" indent="0" algn="l" rtl="0">
              <a:spcBef>
                <a:spcPts val="0"/>
              </a:spcBef>
              <a:spcAft>
                <a:spcPts val="0"/>
              </a:spcAft>
              <a:buNone/>
            </a:pPr>
            <a:r>
              <a:rPr lang="en-US" sz="2300">
                <a:solidFill>
                  <a:schemeClr val="dk1"/>
                </a:solidFill>
              </a:rPr>
              <a:t>Calculate public key </a:t>
            </a:r>
            <a:r>
              <a:rPr lang="en-US" sz="2900" b="1">
                <a:solidFill>
                  <a:schemeClr val="dk1"/>
                </a:solidFill>
              </a:rPr>
              <a:t>P</a:t>
            </a:r>
            <a:r>
              <a:rPr lang="en-US" sz="3200" b="1" baseline="-25000">
                <a:solidFill>
                  <a:schemeClr val="dk1"/>
                </a:solidFill>
              </a:rPr>
              <a:t>B</a:t>
            </a:r>
            <a:endParaRPr sz="2300">
              <a:solidFill>
                <a:schemeClr val="dk1"/>
              </a:solidFill>
            </a:endParaRPr>
          </a:p>
          <a:p>
            <a:pPr marL="0" lvl="0" indent="0" algn="l" rtl="0">
              <a:spcBef>
                <a:spcPts val="0"/>
              </a:spcBef>
              <a:spcAft>
                <a:spcPts val="0"/>
              </a:spcAft>
              <a:buNone/>
            </a:pPr>
            <a:r>
              <a:rPr lang="en-US" sz="3700" b="1" baseline="-25000">
                <a:solidFill>
                  <a:schemeClr val="dk1"/>
                </a:solidFill>
              </a:rPr>
              <a:t>								= 100 (2,2)</a:t>
            </a:r>
            <a:endParaRPr sz="3700" b="1" baseline="-25000">
              <a:solidFill>
                <a:schemeClr val="dk1"/>
              </a:solidFill>
            </a:endParaRPr>
          </a:p>
          <a:p>
            <a:pPr marL="0" lvl="0" indent="0" algn="l" rtl="0">
              <a:spcBef>
                <a:spcPts val="0"/>
              </a:spcBef>
              <a:spcAft>
                <a:spcPts val="0"/>
              </a:spcAft>
              <a:buNone/>
            </a:pPr>
            <a:r>
              <a:rPr lang="en-US" sz="3700" b="1" baseline="-25000">
                <a:solidFill>
                  <a:schemeClr val="dk1"/>
                </a:solidFill>
              </a:rPr>
              <a:t>								= (197,167)</a:t>
            </a:r>
            <a:endParaRPr sz="3700" b="1" baseline="-25000">
              <a:solidFill>
                <a:schemeClr val="dk1"/>
              </a:solidFill>
            </a:endParaRPr>
          </a:p>
        </p:txBody>
      </p:sp>
      <p:cxnSp>
        <p:nvCxnSpPr>
          <p:cNvPr id="775" name="Google Shape;775;p46"/>
          <p:cNvCxnSpPr/>
          <p:nvPr/>
        </p:nvCxnSpPr>
        <p:spPr>
          <a:xfrm>
            <a:off x="9361175" y="5522125"/>
            <a:ext cx="0" cy="4714800"/>
          </a:xfrm>
          <a:prstGeom prst="straightConnector1">
            <a:avLst/>
          </a:prstGeom>
          <a:noFill/>
          <a:ln w="38100" cap="flat" cmpd="sng">
            <a:solidFill>
              <a:schemeClr val="dk1"/>
            </a:solidFill>
            <a:prstDash val="solid"/>
            <a:round/>
            <a:headEnd type="none" w="med" len="med"/>
            <a:tailEnd type="none" w="med" len="med"/>
          </a:ln>
        </p:spPr>
      </p:cxnSp>
      <p:sp>
        <p:nvSpPr>
          <p:cNvPr id="776" name="Google Shape;776;p46"/>
          <p:cNvSpPr txBox="1"/>
          <p:nvPr/>
        </p:nvSpPr>
        <p:spPr>
          <a:xfrm>
            <a:off x="13692825" y="7270425"/>
            <a:ext cx="1886100" cy="754200"/>
          </a:xfrm>
          <a:prstGeom prst="rect">
            <a:avLst/>
          </a:prstGeom>
          <a:solidFill>
            <a:srgbClr val="88888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a:solidFill>
                  <a:schemeClr val="dk1"/>
                </a:solidFill>
              </a:rPr>
              <a:t>P</a:t>
            </a:r>
            <a:r>
              <a:rPr lang="en-US" sz="3100" b="1" baseline="-25000">
                <a:solidFill>
                  <a:schemeClr val="dk1"/>
                </a:solidFill>
              </a:rPr>
              <a:t>B</a:t>
            </a:r>
            <a:r>
              <a:rPr lang="en-US" sz="2200" b="1">
                <a:solidFill>
                  <a:schemeClr val="dk1"/>
                </a:solidFill>
              </a:rPr>
              <a:t> = </a:t>
            </a:r>
            <a:r>
              <a:rPr lang="en-US" sz="2700" b="1">
                <a:solidFill>
                  <a:schemeClr val="dk1"/>
                </a:solidFill>
              </a:rPr>
              <a:t>n</a:t>
            </a:r>
            <a:r>
              <a:rPr lang="en-US" sz="3100" b="1" baseline="-25000">
                <a:solidFill>
                  <a:schemeClr val="dk1"/>
                </a:solidFill>
              </a:rPr>
              <a:t>B</a:t>
            </a:r>
            <a:r>
              <a:rPr lang="en-US" sz="3700" b="1" baseline="-25000">
                <a:solidFill>
                  <a:schemeClr val="dk1"/>
                </a:solidFill>
              </a:rPr>
              <a:t> </a:t>
            </a:r>
            <a:r>
              <a:rPr lang="en-US" sz="2200" b="1">
                <a:solidFill>
                  <a:schemeClr val="dk1"/>
                </a:solidFill>
              </a:rPr>
              <a:t>x </a:t>
            </a:r>
            <a:r>
              <a:rPr lang="en-US" sz="2700" b="1">
                <a:solidFill>
                  <a:schemeClr val="dk1"/>
                </a:solidFill>
              </a:rPr>
              <a:t>G</a:t>
            </a:r>
            <a:r>
              <a:rPr lang="en-US" sz="2200" b="1">
                <a:solidFill>
                  <a:schemeClr val="dk1"/>
                </a:solidFill>
              </a:rPr>
              <a:t> </a:t>
            </a:r>
            <a:endParaRPr>
              <a:latin typeface="Calibri"/>
              <a:ea typeface="Calibri"/>
              <a:cs typeface="Calibri"/>
              <a:sym typeface="Calibri"/>
            </a:endParaRPr>
          </a:p>
        </p:txBody>
      </p:sp>
      <p:sp>
        <p:nvSpPr>
          <p:cNvPr id="777" name="Google Shape;777;p46"/>
          <p:cNvSpPr txBox="1"/>
          <p:nvPr/>
        </p:nvSpPr>
        <p:spPr>
          <a:xfrm>
            <a:off x="14438625" y="6140300"/>
            <a:ext cx="1607400" cy="677100"/>
          </a:xfrm>
          <a:prstGeom prst="rect">
            <a:avLst/>
          </a:prstGeom>
          <a:solidFill>
            <a:srgbClr val="88888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b="1">
                <a:solidFill>
                  <a:schemeClr val="dk1"/>
                </a:solidFill>
              </a:rPr>
              <a:t>n</a:t>
            </a:r>
            <a:r>
              <a:rPr lang="en-US" sz="3200" b="1" baseline="-25000">
                <a:solidFill>
                  <a:schemeClr val="dk1"/>
                </a:solidFill>
              </a:rPr>
              <a:t>B</a:t>
            </a:r>
            <a:r>
              <a:rPr lang="en-US" sz="2600">
                <a:solidFill>
                  <a:schemeClr val="dk1"/>
                </a:solidFill>
              </a:rPr>
              <a:t>&lt; </a:t>
            </a:r>
            <a:r>
              <a:rPr lang="en-US" sz="2900" b="1">
                <a:solidFill>
                  <a:schemeClr val="dk1"/>
                </a:solidFill>
              </a:rPr>
              <a:t>n</a:t>
            </a:r>
            <a:endParaRPr sz="900">
              <a:latin typeface="Calibri"/>
              <a:ea typeface="Calibri"/>
              <a:cs typeface="Calibri"/>
              <a:sym typeface="Calibri"/>
            </a:endParaRPr>
          </a:p>
        </p:txBody>
      </p:sp>
      <p:sp>
        <p:nvSpPr>
          <p:cNvPr id="778" name="Google Shape;778;p46"/>
          <p:cNvSpPr/>
          <p:nvPr/>
        </p:nvSpPr>
        <p:spPr>
          <a:xfrm>
            <a:off x="2566425" y="2410775"/>
            <a:ext cx="12946200" cy="2973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6"/>
          <p:cNvSpPr txBox="1"/>
          <p:nvPr/>
        </p:nvSpPr>
        <p:spPr>
          <a:xfrm>
            <a:off x="2717475" y="8717675"/>
            <a:ext cx="5427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t>Calculation of secret key by User A,</a:t>
            </a:r>
            <a:endParaRPr sz="2300"/>
          </a:p>
          <a:p>
            <a:pPr marL="0" lvl="0" indent="0" algn="l" rtl="0">
              <a:spcBef>
                <a:spcPts val="0"/>
              </a:spcBef>
              <a:spcAft>
                <a:spcPts val="0"/>
              </a:spcAft>
              <a:buNone/>
            </a:pPr>
            <a:r>
              <a:rPr lang="en-US" sz="2200" b="1">
                <a:solidFill>
                  <a:schemeClr val="dk1"/>
                </a:solidFill>
              </a:rPr>
              <a:t>                       K = </a:t>
            </a:r>
            <a:r>
              <a:rPr lang="en-US" sz="2700" b="1">
                <a:solidFill>
                  <a:schemeClr val="dk1"/>
                </a:solidFill>
              </a:rPr>
              <a:t>n</a:t>
            </a:r>
            <a:r>
              <a:rPr lang="en-US" sz="3100" b="1" baseline="-25000">
                <a:solidFill>
                  <a:schemeClr val="dk1"/>
                </a:solidFill>
              </a:rPr>
              <a:t>A</a:t>
            </a:r>
            <a:r>
              <a:rPr lang="en-US" sz="3700" b="1" baseline="-25000">
                <a:solidFill>
                  <a:schemeClr val="dk1"/>
                </a:solidFill>
              </a:rPr>
              <a:t> </a:t>
            </a:r>
            <a:r>
              <a:rPr lang="en-US" sz="2200" b="1">
                <a:solidFill>
                  <a:schemeClr val="dk1"/>
                </a:solidFill>
              </a:rPr>
              <a:t>x </a:t>
            </a:r>
            <a:r>
              <a:rPr lang="en-US" sz="2700" b="1">
                <a:solidFill>
                  <a:schemeClr val="dk1"/>
                </a:solidFill>
              </a:rPr>
              <a:t>P</a:t>
            </a:r>
            <a:r>
              <a:rPr lang="en-US" sz="3100" b="1" baseline="-25000">
                <a:solidFill>
                  <a:schemeClr val="dk1"/>
                </a:solidFill>
              </a:rPr>
              <a:t>B</a:t>
            </a:r>
            <a:endParaRPr sz="23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783"/>
        <p:cNvGrpSpPr/>
        <p:nvPr/>
      </p:nvGrpSpPr>
      <p:grpSpPr>
        <a:xfrm>
          <a:off x="0" y="0"/>
          <a:ext cx="0" cy="0"/>
          <a:chOff x="0" y="0"/>
          <a:chExt cx="0" cy="0"/>
        </a:xfrm>
      </p:grpSpPr>
      <p:sp>
        <p:nvSpPr>
          <p:cNvPr id="784" name="Google Shape;784;p47"/>
          <p:cNvSpPr/>
          <p:nvPr/>
        </p:nvSpPr>
        <p:spPr>
          <a:xfrm>
            <a:off x="1690700" y="1376375"/>
            <a:ext cx="16597200" cy="8910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 name="Google Shape;785;p47"/>
          <p:cNvGrpSpPr/>
          <p:nvPr/>
        </p:nvGrpSpPr>
        <p:grpSpPr>
          <a:xfrm>
            <a:off x="1028700" y="5460868"/>
            <a:ext cx="112050" cy="5810400"/>
            <a:chOff x="0" y="0"/>
            <a:chExt cx="149400" cy="7747200"/>
          </a:xfrm>
        </p:grpSpPr>
        <p:sp>
          <p:nvSpPr>
            <p:cNvPr id="786" name="Google Shape;786;p47"/>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7"/>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47"/>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35</a:t>
            </a:r>
            <a:endParaRPr/>
          </a:p>
        </p:txBody>
      </p:sp>
      <p:sp>
        <p:nvSpPr>
          <p:cNvPr id="789" name="Google Shape;789;p47"/>
          <p:cNvSpPr txBox="1"/>
          <p:nvPr/>
        </p:nvSpPr>
        <p:spPr>
          <a:xfrm>
            <a:off x="-2178850" y="604850"/>
            <a:ext cx="9365400" cy="431100"/>
          </a:xfrm>
          <a:prstGeom prst="rect">
            <a:avLst/>
          </a:prstGeom>
          <a:noFill/>
          <a:ln>
            <a:noFill/>
          </a:ln>
        </p:spPr>
        <p:txBody>
          <a:bodyPr spcFirstLastPara="1" wrap="square" lIns="0" tIns="0" rIns="0" bIns="0" anchor="t" anchorCtr="0">
            <a:spAutoFit/>
          </a:bodyPr>
          <a:lstStyle/>
          <a:p>
            <a:pPr marL="1645920" marR="0" lvl="0" indent="0" algn="r" rtl="0">
              <a:lnSpc>
                <a:spcPct val="140000"/>
              </a:lnSpc>
              <a:spcBef>
                <a:spcPts val="0"/>
              </a:spcBef>
              <a:spcAft>
                <a:spcPts val="0"/>
              </a:spcAft>
              <a:buNone/>
            </a:pPr>
            <a:r>
              <a:rPr lang="en-US" sz="2800" b="1">
                <a:solidFill>
                  <a:srgbClr val="FFFFFF"/>
                </a:solidFill>
              </a:rPr>
              <a:t>Math example of </a:t>
            </a:r>
            <a:r>
              <a:rPr lang="en-US" sz="2600" b="1">
                <a:solidFill>
                  <a:srgbClr val="FFFFFF"/>
                </a:solidFill>
              </a:rPr>
              <a:t>ECC Diffie-Hellman</a:t>
            </a:r>
            <a:endParaRPr sz="2200" b="1"/>
          </a:p>
        </p:txBody>
      </p:sp>
      <p:sp>
        <p:nvSpPr>
          <p:cNvPr id="790" name="Google Shape;790;p47"/>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7"/>
          <p:cNvSpPr/>
          <p:nvPr/>
        </p:nvSpPr>
        <p:spPr>
          <a:xfrm>
            <a:off x="10030775" y="402425"/>
            <a:ext cx="22290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7"/>
          <p:cNvSpPr txBox="1"/>
          <p:nvPr/>
        </p:nvSpPr>
        <p:spPr>
          <a:xfrm>
            <a:off x="10652375" y="494525"/>
            <a:ext cx="1607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t>Step:</a:t>
            </a:r>
            <a:endParaRPr sz="2200" b="1"/>
          </a:p>
        </p:txBody>
      </p:sp>
      <p:sp>
        <p:nvSpPr>
          <p:cNvPr id="793" name="Google Shape;793;p47"/>
          <p:cNvSpPr/>
          <p:nvPr/>
        </p:nvSpPr>
        <p:spPr>
          <a:xfrm>
            <a:off x="12794450" y="478625"/>
            <a:ext cx="600000" cy="600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7"/>
          <p:cNvSpPr/>
          <p:nvPr/>
        </p:nvSpPr>
        <p:spPr>
          <a:xfrm>
            <a:off x="13929113" y="487050"/>
            <a:ext cx="600000" cy="6000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7"/>
          <p:cNvSpPr/>
          <p:nvPr/>
        </p:nvSpPr>
        <p:spPr>
          <a:xfrm>
            <a:off x="15063800" y="477556"/>
            <a:ext cx="600000" cy="6000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7"/>
          <p:cNvSpPr txBox="1"/>
          <p:nvPr/>
        </p:nvSpPr>
        <p:spPr>
          <a:xfrm>
            <a:off x="14013725" y="492850"/>
            <a:ext cx="430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t>2</a:t>
            </a:r>
            <a:endParaRPr sz="2500" b="1"/>
          </a:p>
        </p:txBody>
      </p:sp>
      <p:sp>
        <p:nvSpPr>
          <p:cNvPr id="797" name="Google Shape;797;p47"/>
          <p:cNvSpPr/>
          <p:nvPr/>
        </p:nvSpPr>
        <p:spPr>
          <a:xfrm>
            <a:off x="5520225" y="1564475"/>
            <a:ext cx="8401200" cy="707400"/>
          </a:xfrm>
          <a:prstGeom prst="roundRect">
            <a:avLst>
              <a:gd name="adj" fmla="val 44184"/>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7"/>
          <p:cNvSpPr txBox="1"/>
          <p:nvPr/>
        </p:nvSpPr>
        <p:spPr>
          <a:xfrm>
            <a:off x="8658700" y="1648775"/>
            <a:ext cx="3102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t>ECC Encryption</a:t>
            </a:r>
            <a:endParaRPr sz="2300" b="1"/>
          </a:p>
        </p:txBody>
      </p:sp>
      <p:sp>
        <p:nvSpPr>
          <p:cNvPr id="799" name="Google Shape;799;p47"/>
          <p:cNvSpPr txBox="1"/>
          <p:nvPr/>
        </p:nvSpPr>
        <p:spPr>
          <a:xfrm>
            <a:off x="2723450" y="2726525"/>
            <a:ext cx="13351800" cy="90816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Clr>
                <a:schemeClr val="dk1"/>
              </a:buClr>
              <a:buSzPts val="2200"/>
              <a:buChar char="●"/>
            </a:pPr>
            <a:r>
              <a:rPr lang="en-US" sz="2200"/>
              <a:t>Let the message be </a:t>
            </a:r>
            <a:r>
              <a:rPr lang="en-US" sz="2200" b="1"/>
              <a:t>M</a:t>
            </a:r>
            <a:endParaRPr sz="2200" b="1"/>
          </a:p>
          <a:p>
            <a:pPr marL="0" lvl="0" indent="0" algn="l" rtl="0">
              <a:spcBef>
                <a:spcPts val="0"/>
              </a:spcBef>
              <a:spcAft>
                <a:spcPts val="0"/>
              </a:spcAft>
              <a:buNone/>
            </a:pPr>
            <a:endParaRPr sz="2200" b="1"/>
          </a:p>
          <a:p>
            <a:pPr marL="457200" lvl="0" indent="-368300" algn="l" rtl="0">
              <a:spcBef>
                <a:spcPts val="0"/>
              </a:spcBef>
              <a:spcAft>
                <a:spcPts val="0"/>
              </a:spcAft>
              <a:buSzPts val="2200"/>
              <a:buChar char="●"/>
            </a:pPr>
            <a:r>
              <a:rPr lang="en-US" sz="2200"/>
              <a:t>First encode this message </a:t>
            </a:r>
            <a:r>
              <a:rPr lang="en-US" sz="2200" b="1"/>
              <a:t>M </a:t>
            </a:r>
            <a:r>
              <a:rPr lang="en-US" sz="2200"/>
              <a:t>into a point on elliptic curve. Let this point be </a:t>
            </a:r>
            <a:r>
              <a:rPr lang="en-US" sz="2900" b="1">
                <a:solidFill>
                  <a:schemeClr val="dk1"/>
                </a:solidFill>
              </a:rPr>
              <a:t>P</a:t>
            </a:r>
            <a:r>
              <a:rPr lang="en-US" sz="3200" b="1" baseline="-25000">
                <a:solidFill>
                  <a:schemeClr val="dk1"/>
                </a:solidFill>
              </a:rPr>
              <a:t>M </a:t>
            </a:r>
            <a:r>
              <a:rPr lang="en-US" sz="2200" b="1">
                <a:solidFill>
                  <a:schemeClr val="dk1"/>
                </a:solidFill>
              </a:rPr>
              <a:t>= (112,26)</a:t>
            </a:r>
            <a:endParaRPr sz="3200" b="1" baseline="-25000">
              <a:solidFill>
                <a:schemeClr val="dk1"/>
              </a:solidFill>
            </a:endParaRPr>
          </a:p>
          <a:p>
            <a:pPr marL="0" lvl="0" indent="0" algn="l" rtl="0">
              <a:spcBef>
                <a:spcPts val="0"/>
              </a:spcBef>
              <a:spcAft>
                <a:spcPts val="0"/>
              </a:spcAft>
              <a:buNone/>
            </a:pPr>
            <a:endParaRPr sz="3200" b="1" baseline="-25000">
              <a:solidFill>
                <a:schemeClr val="dk1"/>
              </a:solidFill>
            </a:endParaRPr>
          </a:p>
          <a:p>
            <a:pPr marL="457200" lvl="0" indent="-368300" algn="l" rtl="0">
              <a:spcBef>
                <a:spcPts val="0"/>
              </a:spcBef>
              <a:spcAft>
                <a:spcPts val="0"/>
              </a:spcAft>
              <a:buClr>
                <a:schemeClr val="dk1"/>
              </a:buClr>
              <a:buSzPts val="2200"/>
              <a:buChar char="●"/>
            </a:pPr>
            <a:r>
              <a:rPr lang="en-US" sz="2200">
                <a:solidFill>
                  <a:schemeClr val="dk1"/>
                </a:solidFill>
              </a:rPr>
              <a:t>For encryption, choose a random positive integer </a:t>
            </a:r>
            <a:r>
              <a:rPr lang="en-US" sz="2200" b="1">
                <a:solidFill>
                  <a:schemeClr val="dk1"/>
                </a:solidFill>
              </a:rPr>
              <a:t>K = 41</a:t>
            </a: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a:solidFill>
                <a:schemeClr val="dk1"/>
              </a:solidFill>
            </a:endParaRPr>
          </a:p>
          <a:p>
            <a:pPr marL="0" lvl="0" indent="0" algn="l" rtl="0">
              <a:spcBef>
                <a:spcPts val="0"/>
              </a:spcBef>
              <a:spcAft>
                <a:spcPts val="0"/>
              </a:spcAft>
              <a:buNone/>
            </a:pPr>
            <a:endParaRPr sz="2200">
              <a:solidFill>
                <a:schemeClr val="dk1"/>
              </a:solidFill>
            </a:endParaRPr>
          </a:p>
          <a:p>
            <a:pPr marL="0" lvl="0" indent="0" algn="l" rtl="0">
              <a:spcBef>
                <a:spcPts val="0"/>
              </a:spcBef>
              <a:spcAft>
                <a:spcPts val="0"/>
              </a:spcAft>
              <a:buNone/>
            </a:pPr>
            <a:r>
              <a:rPr lang="en-US" sz="2200">
                <a:solidFill>
                  <a:schemeClr val="dk1"/>
                </a:solidFill>
              </a:rPr>
              <a:t>                   The cipher point will be,</a:t>
            </a:r>
            <a:endParaRPr sz="2200">
              <a:solidFill>
                <a:schemeClr val="dk1"/>
              </a:solidFill>
            </a:endParaRPr>
          </a:p>
          <a:p>
            <a:pPr marL="0" lvl="0" indent="0" algn="l" rtl="0">
              <a:spcBef>
                <a:spcPts val="0"/>
              </a:spcBef>
              <a:spcAft>
                <a:spcPts val="0"/>
              </a:spcAft>
              <a:buNone/>
            </a:pPr>
            <a:endParaRPr sz="2200">
              <a:solidFill>
                <a:schemeClr val="dk1"/>
              </a:solidFill>
            </a:endParaRPr>
          </a:p>
          <a:p>
            <a:pPr marL="0" lvl="0" indent="0" algn="l" rtl="0">
              <a:spcBef>
                <a:spcPts val="0"/>
              </a:spcBef>
              <a:spcAft>
                <a:spcPts val="0"/>
              </a:spcAft>
              <a:buNone/>
            </a:pPr>
            <a:r>
              <a:rPr lang="en-US" sz="2200">
                <a:solidFill>
                  <a:schemeClr val="dk1"/>
                </a:solidFill>
              </a:rPr>
              <a:t>						                    </a:t>
            </a:r>
            <a:r>
              <a:rPr lang="en-US" sz="2700" b="1">
                <a:solidFill>
                  <a:schemeClr val="dk1"/>
                </a:solidFill>
              </a:rPr>
              <a:t>C</a:t>
            </a:r>
            <a:r>
              <a:rPr lang="en-US" sz="3100" b="1" baseline="-25000">
                <a:solidFill>
                  <a:schemeClr val="dk1"/>
                </a:solidFill>
              </a:rPr>
              <a:t>M</a:t>
            </a:r>
            <a:r>
              <a:rPr lang="en-US" sz="2200" b="1">
                <a:solidFill>
                  <a:schemeClr val="dk1"/>
                </a:solidFill>
              </a:rPr>
              <a:t> = </a:t>
            </a:r>
            <a:r>
              <a:rPr lang="en-US" sz="2700" b="1">
                <a:solidFill>
                  <a:schemeClr val="dk1"/>
                </a:solidFill>
              </a:rPr>
              <a:t>{ KG ,  P</a:t>
            </a:r>
            <a:r>
              <a:rPr lang="en-US" sz="3100" b="1" baseline="-25000">
                <a:solidFill>
                  <a:schemeClr val="dk1"/>
                </a:solidFill>
              </a:rPr>
              <a:t>M</a:t>
            </a:r>
            <a:r>
              <a:rPr lang="en-US" sz="3700" b="1" baseline="-25000">
                <a:solidFill>
                  <a:schemeClr val="dk1"/>
                </a:solidFill>
              </a:rPr>
              <a:t> </a:t>
            </a:r>
            <a:r>
              <a:rPr lang="en-US" sz="2200" b="1">
                <a:solidFill>
                  <a:schemeClr val="dk1"/>
                </a:solidFill>
              </a:rPr>
              <a:t>+  </a:t>
            </a:r>
            <a:r>
              <a:rPr lang="en-US" sz="2700" b="1">
                <a:solidFill>
                  <a:schemeClr val="dk1"/>
                </a:solidFill>
              </a:rPr>
              <a:t>K</a:t>
            </a:r>
            <a:r>
              <a:rPr lang="en-US" sz="2200" b="1">
                <a:solidFill>
                  <a:schemeClr val="dk1"/>
                </a:solidFill>
              </a:rPr>
              <a:t> </a:t>
            </a:r>
            <a:r>
              <a:rPr lang="en-US" sz="2700" b="1">
                <a:solidFill>
                  <a:schemeClr val="dk1"/>
                </a:solidFill>
              </a:rPr>
              <a:t>P</a:t>
            </a:r>
            <a:r>
              <a:rPr lang="en-US" sz="3100" b="1" baseline="-25000">
                <a:solidFill>
                  <a:schemeClr val="dk1"/>
                </a:solidFill>
              </a:rPr>
              <a:t>B</a:t>
            </a:r>
            <a:r>
              <a:rPr lang="en-US" sz="2200" b="1">
                <a:solidFill>
                  <a:schemeClr val="dk1"/>
                </a:solidFill>
              </a:rPr>
              <a:t> </a:t>
            </a:r>
            <a:r>
              <a:rPr lang="en-US" sz="2700" b="1">
                <a:solidFill>
                  <a:schemeClr val="dk1"/>
                </a:solidFill>
              </a:rPr>
              <a:t>}</a:t>
            </a:r>
            <a:r>
              <a:rPr lang="en-US" sz="2200" b="1">
                <a:solidFill>
                  <a:schemeClr val="dk1"/>
                </a:solidFill>
              </a:rPr>
              <a:t> </a:t>
            </a: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r>
              <a:rPr lang="en-US" sz="2200" b="1">
                <a:solidFill>
                  <a:schemeClr val="dk1"/>
                </a:solidFill>
              </a:rPr>
              <a:t>										   = </a:t>
            </a:r>
            <a:r>
              <a:rPr lang="en-US" sz="2700" b="1">
                <a:solidFill>
                  <a:schemeClr val="dk1"/>
                </a:solidFill>
              </a:rPr>
              <a:t>[ 41(2,2), { (112,26) + 41(197,167) } ]</a:t>
            </a:r>
            <a:endParaRPr sz="2700" b="1">
              <a:solidFill>
                <a:schemeClr val="dk1"/>
              </a:solidFill>
            </a:endParaRPr>
          </a:p>
          <a:p>
            <a:pPr marL="0" lvl="0" indent="0" algn="l" rtl="0">
              <a:spcBef>
                <a:spcPts val="0"/>
              </a:spcBef>
              <a:spcAft>
                <a:spcPts val="0"/>
              </a:spcAft>
              <a:buNone/>
            </a:pPr>
            <a:r>
              <a:rPr lang="en-US" sz="2700" b="1">
                <a:solidFill>
                  <a:schemeClr val="dk1"/>
                </a:solidFill>
              </a:rPr>
              <a:t>										</a:t>
            </a:r>
            <a:endParaRPr sz="2200" b="1">
              <a:solidFill>
                <a:schemeClr val="dk1"/>
              </a:solidFill>
            </a:endParaRPr>
          </a:p>
          <a:p>
            <a:pPr marL="0" lvl="0" indent="0" algn="l" rtl="0">
              <a:spcBef>
                <a:spcPts val="0"/>
              </a:spcBef>
              <a:spcAft>
                <a:spcPts val="0"/>
              </a:spcAft>
              <a:buNone/>
            </a:pPr>
            <a:r>
              <a:rPr lang="en-US" sz="2200" b="1">
                <a:solidFill>
                  <a:schemeClr val="dk1"/>
                </a:solidFill>
              </a:rPr>
              <a:t>										   = </a:t>
            </a:r>
            <a:r>
              <a:rPr lang="en-US" sz="2700" b="1">
                <a:solidFill>
                  <a:schemeClr val="dk1"/>
                </a:solidFill>
              </a:rPr>
              <a:t>(136,128), (246,174)</a:t>
            </a:r>
            <a:endParaRPr sz="27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r>
              <a:rPr lang="en-US" sz="2200" b="1">
                <a:solidFill>
                  <a:schemeClr val="dk1"/>
                </a:solidFill>
              </a:rPr>
              <a:t>                                                This point will be sent to the receiver.</a:t>
            </a: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803"/>
        <p:cNvGrpSpPr/>
        <p:nvPr/>
      </p:nvGrpSpPr>
      <p:grpSpPr>
        <a:xfrm>
          <a:off x="0" y="0"/>
          <a:ext cx="0" cy="0"/>
          <a:chOff x="0" y="0"/>
          <a:chExt cx="0" cy="0"/>
        </a:xfrm>
      </p:grpSpPr>
      <p:sp>
        <p:nvSpPr>
          <p:cNvPr id="804" name="Google Shape;804;p48"/>
          <p:cNvSpPr/>
          <p:nvPr/>
        </p:nvSpPr>
        <p:spPr>
          <a:xfrm>
            <a:off x="1690700" y="1376375"/>
            <a:ext cx="16597200" cy="8910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 name="Google Shape;805;p48"/>
          <p:cNvGrpSpPr/>
          <p:nvPr/>
        </p:nvGrpSpPr>
        <p:grpSpPr>
          <a:xfrm>
            <a:off x="1028700" y="5460868"/>
            <a:ext cx="112050" cy="5810400"/>
            <a:chOff x="0" y="0"/>
            <a:chExt cx="149400" cy="7747200"/>
          </a:xfrm>
        </p:grpSpPr>
        <p:sp>
          <p:nvSpPr>
            <p:cNvPr id="806" name="Google Shape;806;p48"/>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8"/>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48"/>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36</a:t>
            </a:r>
            <a:endParaRPr/>
          </a:p>
        </p:txBody>
      </p:sp>
      <p:sp>
        <p:nvSpPr>
          <p:cNvPr id="809" name="Google Shape;809;p48"/>
          <p:cNvSpPr txBox="1"/>
          <p:nvPr/>
        </p:nvSpPr>
        <p:spPr>
          <a:xfrm>
            <a:off x="-2178850" y="604850"/>
            <a:ext cx="9365400" cy="431100"/>
          </a:xfrm>
          <a:prstGeom prst="rect">
            <a:avLst/>
          </a:prstGeom>
          <a:noFill/>
          <a:ln>
            <a:noFill/>
          </a:ln>
        </p:spPr>
        <p:txBody>
          <a:bodyPr spcFirstLastPara="1" wrap="square" lIns="0" tIns="0" rIns="0" bIns="0" anchor="t" anchorCtr="0">
            <a:spAutoFit/>
          </a:bodyPr>
          <a:lstStyle/>
          <a:p>
            <a:pPr marL="1645920" marR="0" lvl="0" indent="0" algn="r" rtl="0">
              <a:lnSpc>
                <a:spcPct val="140000"/>
              </a:lnSpc>
              <a:spcBef>
                <a:spcPts val="0"/>
              </a:spcBef>
              <a:spcAft>
                <a:spcPts val="0"/>
              </a:spcAft>
              <a:buNone/>
            </a:pPr>
            <a:r>
              <a:rPr lang="en-US" sz="2800" b="1">
                <a:solidFill>
                  <a:srgbClr val="FFFFFF"/>
                </a:solidFill>
              </a:rPr>
              <a:t>Math example of </a:t>
            </a:r>
            <a:r>
              <a:rPr lang="en-US" sz="2600" b="1">
                <a:solidFill>
                  <a:srgbClr val="FFFFFF"/>
                </a:solidFill>
              </a:rPr>
              <a:t>ECC Diffie-Hellman</a:t>
            </a:r>
            <a:endParaRPr sz="2200" b="1"/>
          </a:p>
        </p:txBody>
      </p:sp>
      <p:sp>
        <p:nvSpPr>
          <p:cNvPr id="810" name="Google Shape;810;p48"/>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8"/>
          <p:cNvSpPr/>
          <p:nvPr/>
        </p:nvSpPr>
        <p:spPr>
          <a:xfrm>
            <a:off x="10030775" y="402425"/>
            <a:ext cx="22290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8"/>
          <p:cNvSpPr txBox="1"/>
          <p:nvPr/>
        </p:nvSpPr>
        <p:spPr>
          <a:xfrm>
            <a:off x="10652375" y="494525"/>
            <a:ext cx="1607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t>Step:</a:t>
            </a:r>
            <a:endParaRPr sz="2200" b="1"/>
          </a:p>
        </p:txBody>
      </p:sp>
      <p:sp>
        <p:nvSpPr>
          <p:cNvPr id="813" name="Google Shape;813;p48"/>
          <p:cNvSpPr/>
          <p:nvPr/>
        </p:nvSpPr>
        <p:spPr>
          <a:xfrm>
            <a:off x="12794450" y="478625"/>
            <a:ext cx="600000" cy="600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8"/>
          <p:cNvSpPr/>
          <p:nvPr/>
        </p:nvSpPr>
        <p:spPr>
          <a:xfrm>
            <a:off x="13929113" y="487050"/>
            <a:ext cx="600000" cy="6000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8"/>
          <p:cNvSpPr/>
          <p:nvPr/>
        </p:nvSpPr>
        <p:spPr>
          <a:xfrm>
            <a:off x="15063800" y="477556"/>
            <a:ext cx="600000" cy="6000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8"/>
          <p:cNvSpPr txBox="1"/>
          <p:nvPr/>
        </p:nvSpPr>
        <p:spPr>
          <a:xfrm>
            <a:off x="15191263" y="492838"/>
            <a:ext cx="430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t>3</a:t>
            </a:r>
            <a:endParaRPr sz="2500" b="1"/>
          </a:p>
        </p:txBody>
      </p:sp>
      <p:sp>
        <p:nvSpPr>
          <p:cNvPr id="817" name="Google Shape;817;p48"/>
          <p:cNvSpPr/>
          <p:nvPr/>
        </p:nvSpPr>
        <p:spPr>
          <a:xfrm>
            <a:off x="5520225" y="1564475"/>
            <a:ext cx="8401200" cy="707400"/>
          </a:xfrm>
          <a:prstGeom prst="roundRect">
            <a:avLst>
              <a:gd name="adj" fmla="val 44184"/>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8"/>
          <p:cNvSpPr txBox="1"/>
          <p:nvPr/>
        </p:nvSpPr>
        <p:spPr>
          <a:xfrm>
            <a:off x="8658700" y="1648775"/>
            <a:ext cx="3102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t>ECC Decryption</a:t>
            </a:r>
            <a:endParaRPr sz="2300" b="1"/>
          </a:p>
        </p:txBody>
      </p:sp>
      <p:sp>
        <p:nvSpPr>
          <p:cNvPr id="819" name="Google Shape;819;p48"/>
          <p:cNvSpPr txBox="1"/>
          <p:nvPr/>
        </p:nvSpPr>
        <p:spPr>
          <a:xfrm>
            <a:off x="2723450" y="2726525"/>
            <a:ext cx="13351800" cy="92355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Clr>
                <a:schemeClr val="dk1"/>
              </a:buClr>
              <a:buSzPts val="2200"/>
              <a:buChar char="●"/>
            </a:pPr>
            <a:r>
              <a:rPr lang="en-US" sz="2200"/>
              <a:t>For decryption, multiply x-coordinate with receiver’s secret key</a:t>
            </a:r>
            <a:endParaRPr sz="2200" b="1"/>
          </a:p>
          <a:p>
            <a:pPr marL="0" lvl="0" indent="0" algn="l" rtl="0">
              <a:spcBef>
                <a:spcPts val="0"/>
              </a:spcBef>
              <a:spcAft>
                <a:spcPts val="0"/>
              </a:spcAft>
              <a:buNone/>
            </a:pPr>
            <a:r>
              <a:rPr lang="en-US" sz="2200" b="1"/>
              <a:t>										</a:t>
            </a:r>
            <a:endParaRPr sz="2200" b="1"/>
          </a:p>
          <a:p>
            <a:pPr marL="0" lvl="0" indent="0" algn="l" rtl="0">
              <a:spcBef>
                <a:spcPts val="0"/>
              </a:spcBef>
              <a:spcAft>
                <a:spcPts val="0"/>
              </a:spcAft>
              <a:buNone/>
            </a:pPr>
            <a:r>
              <a:rPr lang="en-US" sz="2200" b="1"/>
              <a:t>									</a:t>
            </a:r>
            <a:r>
              <a:rPr lang="en-US" sz="2700" b="1"/>
              <a:t>KG</a:t>
            </a:r>
            <a:r>
              <a:rPr lang="en-US" sz="2200" b="1"/>
              <a:t> × </a:t>
            </a:r>
            <a:r>
              <a:rPr lang="en-US" sz="3400" b="1">
                <a:solidFill>
                  <a:schemeClr val="dk1"/>
                </a:solidFill>
              </a:rPr>
              <a:t>n</a:t>
            </a:r>
            <a:r>
              <a:rPr lang="en-US" sz="3100" b="1" baseline="-25000">
                <a:solidFill>
                  <a:schemeClr val="dk1"/>
                </a:solidFill>
              </a:rPr>
              <a:t>B	</a:t>
            </a:r>
            <a:endParaRPr sz="3100" b="1" baseline="-25000">
              <a:solidFill>
                <a:schemeClr val="dk1"/>
              </a:solidFill>
            </a:endParaRPr>
          </a:p>
          <a:p>
            <a:pPr marL="0" lvl="0" indent="0" algn="l" rtl="0">
              <a:spcBef>
                <a:spcPts val="0"/>
              </a:spcBef>
              <a:spcAft>
                <a:spcPts val="0"/>
              </a:spcAft>
              <a:buNone/>
            </a:pPr>
            <a:r>
              <a:rPr lang="en-US" sz="3100" b="1" baseline="-25000">
                <a:solidFill>
                  <a:schemeClr val="dk1"/>
                </a:solidFill>
              </a:rPr>
              <a:t>							          													   </a:t>
            </a:r>
            <a:r>
              <a:rPr lang="en-US" sz="2200" b="1">
                <a:solidFill>
                  <a:schemeClr val="dk1"/>
                </a:solidFill>
              </a:rPr>
              <a:t>= </a:t>
            </a:r>
            <a:r>
              <a:rPr lang="en-US" sz="2700" b="1">
                <a:solidFill>
                  <a:schemeClr val="dk1"/>
                </a:solidFill>
              </a:rPr>
              <a:t>(136,128), (246,174)</a:t>
            </a:r>
            <a:endParaRPr sz="2200" b="1"/>
          </a:p>
          <a:p>
            <a:pPr marL="0" lvl="0" indent="0" algn="l" rtl="0">
              <a:spcBef>
                <a:spcPts val="0"/>
              </a:spcBef>
              <a:spcAft>
                <a:spcPts val="0"/>
              </a:spcAft>
              <a:buNone/>
            </a:pPr>
            <a:endParaRPr sz="3200" b="1" baseline="-25000">
              <a:solidFill>
                <a:schemeClr val="dk1"/>
              </a:solidFill>
            </a:endParaRPr>
          </a:p>
          <a:p>
            <a:pPr marL="457200" lvl="0" indent="-368300" algn="l" rtl="0">
              <a:spcBef>
                <a:spcPts val="0"/>
              </a:spcBef>
              <a:spcAft>
                <a:spcPts val="0"/>
              </a:spcAft>
              <a:buClr>
                <a:schemeClr val="dk1"/>
              </a:buClr>
              <a:buSzPts val="2200"/>
              <a:buChar char="●"/>
            </a:pPr>
            <a:r>
              <a:rPr lang="en-US" sz="2200">
                <a:solidFill>
                  <a:schemeClr val="dk1"/>
                </a:solidFill>
              </a:rPr>
              <a:t>Then subtract </a:t>
            </a:r>
            <a:r>
              <a:rPr lang="en-US" sz="2700">
                <a:solidFill>
                  <a:schemeClr val="dk1"/>
                </a:solidFill>
              </a:rPr>
              <a:t>( </a:t>
            </a:r>
            <a:r>
              <a:rPr lang="en-US" sz="2700" b="1">
                <a:solidFill>
                  <a:schemeClr val="dk1"/>
                </a:solidFill>
              </a:rPr>
              <a:t>KG</a:t>
            </a:r>
            <a:r>
              <a:rPr lang="en-US" sz="2200" b="1">
                <a:solidFill>
                  <a:schemeClr val="dk1"/>
                </a:solidFill>
              </a:rPr>
              <a:t> × </a:t>
            </a:r>
            <a:r>
              <a:rPr lang="en-US" sz="3400" b="1">
                <a:solidFill>
                  <a:schemeClr val="dk1"/>
                </a:solidFill>
              </a:rPr>
              <a:t>n</a:t>
            </a:r>
            <a:r>
              <a:rPr lang="en-US" sz="3100" b="1" baseline="-25000">
                <a:solidFill>
                  <a:schemeClr val="dk1"/>
                </a:solidFill>
              </a:rPr>
              <a:t>B</a:t>
            </a:r>
            <a:r>
              <a:rPr lang="en-US" sz="2200">
                <a:solidFill>
                  <a:schemeClr val="dk1"/>
                </a:solidFill>
              </a:rPr>
              <a:t> </a:t>
            </a:r>
            <a:r>
              <a:rPr lang="en-US" sz="2700">
                <a:solidFill>
                  <a:schemeClr val="dk1"/>
                </a:solidFill>
              </a:rPr>
              <a:t>) </a:t>
            </a:r>
            <a:r>
              <a:rPr lang="en-US" sz="2200">
                <a:solidFill>
                  <a:schemeClr val="dk1"/>
                </a:solidFill>
              </a:rPr>
              <a:t>from y-coordinate of cipher point,</a:t>
            </a: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a:solidFill>
                <a:schemeClr val="dk1"/>
              </a:solidFill>
            </a:endParaRPr>
          </a:p>
          <a:p>
            <a:pPr marL="0" lvl="0" indent="0" algn="l" rtl="0">
              <a:spcBef>
                <a:spcPts val="0"/>
              </a:spcBef>
              <a:spcAft>
                <a:spcPts val="0"/>
              </a:spcAft>
              <a:buNone/>
            </a:pPr>
            <a:r>
              <a:rPr lang="en-US" sz="2200">
                <a:solidFill>
                  <a:schemeClr val="dk1"/>
                </a:solidFill>
              </a:rPr>
              <a:t>						                    </a:t>
            </a:r>
            <a:r>
              <a:rPr lang="en-US" sz="2200" b="1">
                <a:solidFill>
                  <a:schemeClr val="dk1"/>
                </a:solidFill>
              </a:rPr>
              <a:t>     </a:t>
            </a:r>
            <a:r>
              <a:rPr lang="en-US" sz="2700" b="1">
                <a:solidFill>
                  <a:schemeClr val="dk1"/>
                </a:solidFill>
              </a:rPr>
              <a:t>{ P</a:t>
            </a:r>
            <a:r>
              <a:rPr lang="en-US" sz="3100" b="1" baseline="-25000">
                <a:solidFill>
                  <a:schemeClr val="dk1"/>
                </a:solidFill>
              </a:rPr>
              <a:t>M</a:t>
            </a:r>
            <a:r>
              <a:rPr lang="en-US" sz="3700" b="1" baseline="-25000">
                <a:solidFill>
                  <a:schemeClr val="dk1"/>
                </a:solidFill>
              </a:rPr>
              <a:t> </a:t>
            </a:r>
            <a:r>
              <a:rPr lang="en-US" sz="2200" b="1">
                <a:solidFill>
                  <a:schemeClr val="dk1"/>
                </a:solidFill>
              </a:rPr>
              <a:t>+  </a:t>
            </a:r>
            <a:r>
              <a:rPr lang="en-US" sz="2700" b="1">
                <a:solidFill>
                  <a:schemeClr val="dk1"/>
                </a:solidFill>
              </a:rPr>
              <a:t>K</a:t>
            </a:r>
            <a:r>
              <a:rPr lang="en-US" sz="2200" b="1">
                <a:solidFill>
                  <a:schemeClr val="dk1"/>
                </a:solidFill>
              </a:rPr>
              <a:t> </a:t>
            </a:r>
            <a:r>
              <a:rPr lang="en-US" sz="2700" b="1">
                <a:solidFill>
                  <a:schemeClr val="dk1"/>
                </a:solidFill>
              </a:rPr>
              <a:t>P</a:t>
            </a:r>
            <a:r>
              <a:rPr lang="en-US" sz="3100" b="1" baseline="-25000">
                <a:solidFill>
                  <a:schemeClr val="dk1"/>
                </a:solidFill>
              </a:rPr>
              <a:t>B  </a:t>
            </a:r>
            <a:r>
              <a:rPr lang="en-US" sz="2200" b="1">
                <a:solidFill>
                  <a:schemeClr val="dk1"/>
                </a:solidFill>
              </a:rPr>
              <a:t> </a:t>
            </a:r>
            <a:r>
              <a:rPr lang="en-US" sz="2700" b="1">
                <a:solidFill>
                  <a:schemeClr val="dk1"/>
                </a:solidFill>
              </a:rPr>
              <a:t>-</a:t>
            </a:r>
            <a:r>
              <a:rPr lang="en-US" sz="2200">
                <a:solidFill>
                  <a:schemeClr val="dk1"/>
                </a:solidFill>
              </a:rPr>
              <a:t>  </a:t>
            </a:r>
            <a:r>
              <a:rPr lang="en-US" sz="2700">
                <a:solidFill>
                  <a:schemeClr val="dk1"/>
                </a:solidFill>
              </a:rPr>
              <a:t>( </a:t>
            </a:r>
            <a:r>
              <a:rPr lang="en-US" sz="2700" b="1">
                <a:solidFill>
                  <a:schemeClr val="dk1"/>
                </a:solidFill>
              </a:rPr>
              <a:t>KG</a:t>
            </a:r>
            <a:r>
              <a:rPr lang="en-US" sz="2200" b="1">
                <a:solidFill>
                  <a:schemeClr val="dk1"/>
                </a:solidFill>
              </a:rPr>
              <a:t> × </a:t>
            </a:r>
            <a:r>
              <a:rPr lang="en-US" sz="3400" b="1">
                <a:solidFill>
                  <a:schemeClr val="dk1"/>
                </a:solidFill>
              </a:rPr>
              <a:t>n</a:t>
            </a:r>
            <a:r>
              <a:rPr lang="en-US" sz="3100" b="1" baseline="-25000">
                <a:solidFill>
                  <a:schemeClr val="dk1"/>
                </a:solidFill>
              </a:rPr>
              <a:t>B</a:t>
            </a:r>
            <a:r>
              <a:rPr lang="en-US" sz="2200">
                <a:solidFill>
                  <a:schemeClr val="dk1"/>
                </a:solidFill>
              </a:rPr>
              <a:t> </a:t>
            </a:r>
            <a:r>
              <a:rPr lang="en-US" sz="2700">
                <a:solidFill>
                  <a:schemeClr val="dk1"/>
                </a:solidFill>
              </a:rPr>
              <a:t>) </a:t>
            </a:r>
            <a:r>
              <a:rPr lang="en-US" sz="2700" b="1">
                <a:solidFill>
                  <a:schemeClr val="dk1"/>
                </a:solidFill>
              </a:rPr>
              <a:t>}</a:t>
            </a:r>
            <a:r>
              <a:rPr lang="en-US" sz="2200" b="1">
                <a:solidFill>
                  <a:schemeClr val="dk1"/>
                </a:solidFill>
              </a:rPr>
              <a:t> </a:t>
            </a: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r>
              <a:rPr lang="en-US" sz="2200" b="1">
                <a:solidFill>
                  <a:schemeClr val="dk1"/>
                </a:solidFill>
              </a:rPr>
              <a:t>							</a:t>
            </a:r>
            <a:endParaRPr sz="1600" b="1">
              <a:solidFill>
                <a:schemeClr val="dk1"/>
              </a:solidFill>
            </a:endParaRPr>
          </a:p>
          <a:p>
            <a:pPr marL="0" lvl="0" indent="0" algn="l" rtl="0">
              <a:spcBef>
                <a:spcPts val="0"/>
              </a:spcBef>
              <a:spcAft>
                <a:spcPts val="0"/>
              </a:spcAft>
              <a:buNone/>
            </a:pPr>
            <a:r>
              <a:rPr lang="en-US" sz="2200" b="1">
                <a:solidFill>
                  <a:schemeClr val="dk1"/>
                </a:solidFill>
              </a:rPr>
              <a:t>									    = </a:t>
            </a:r>
            <a:r>
              <a:rPr lang="en-US" sz="2700" b="1">
                <a:solidFill>
                  <a:schemeClr val="dk1"/>
                </a:solidFill>
              </a:rPr>
              <a:t>(246,174) - 101(136,128)</a:t>
            </a:r>
            <a:endParaRPr sz="2700" b="1">
              <a:solidFill>
                <a:schemeClr val="dk1"/>
              </a:solidFill>
            </a:endParaRPr>
          </a:p>
          <a:p>
            <a:pPr marL="0" lvl="0" indent="0" algn="l" rtl="0">
              <a:spcBef>
                <a:spcPts val="0"/>
              </a:spcBef>
              <a:spcAft>
                <a:spcPts val="0"/>
              </a:spcAft>
              <a:buNone/>
            </a:pPr>
            <a:endParaRPr sz="2200" b="1">
              <a:solidFill>
                <a:schemeClr val="dk1"/>
              </a:solidFill>
            </a:endParaRPr>
          </a:p>
          <a:p>
            <a:pPr marL="4114800" lvl="0" indent="0" algn="l" rtl="0">
              <a:spcBef>
                <a:spcPts val="0"/>
              </a:spcBef>
              <a:spcAft>
                <a:spcPts val="0"/>
              </a:spcAft>
              <a:buNone/>
            </a:pPr>
            <a:r>
              <a:rPr lang="en-US" sz="2200" b="1">
                <a:solidFill>
                  <a:schemeClr val="dk1"/>
                </a:solidFill>
              </a:rPr>
              <a:t>    = </a:t>
            </a:r>
            <a:r>
              <a:rPr lang="en-US" sz="2700" b="1">
                <a:solidFill>
                  <a:schemeClr val="dk1"/>
                </a:solidFill>
              </a:rPr>
              <a:t>(246,174) - (68,84)</a:t>
            </a:r>
            <a:endParaRPr sz="2700" b="1">
              <a:solidFill>
                <a:schemeClr val="dk1"/>
              </a:solidFill>
            </a:endParaRPr>
          </a:p>
          <a:p>
            <a:pPr marL="4114800" lvl="0" indent="0" algn="l" rtl="0">
              <a:spcBef>
                <a:spcPts val="0"/>
              </a:spcBef>
              <a:spcAft>
                <a:spcPts val="0"/>
              </a:spcAft>
              <a:buNone/>
            </a:pPr>
            <a:endParaRPr sz="2200" b="1">
              <a:solidFill>
                <a:schemeClr val="dk1"/>
              </a:solidFill>
            </a:endParaRPr>
          </a:p>
          <a:p>
            <a:pPr marL="4114800" lvl="0" indent="0" algn="l" rtl="0">
              <a:spcBef>
                <a:spcPts val="0"/>
              </a:spcBef>
              <a:spcAft>
                <a:spcPts val="0"/>
              </a:spcAft>
              <a:buNone/>
            </a:pPr>
            <a:r>
              <a:rPr lang="en-US" sz="2200" b="1">
                <a:solidFill>
                  <a:schemeClr val="dk1"/>
                </a:solidFill>
              </a:rPr>
              <a:t>    = </a:t>
            </a:r>
            <a:r>
              <a:rPr lang="en-US" sz="2700" b="1">
                <a:solidFill>
                  <a:schemeClr val="dk1"/>
                </a:solidFill>
              </a:rPr>
              <a:t>(112,26)</a:t>
            </a: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r>
              <a:rPr lang="en-US" sz="2200" b="1">
                <a:solidFill>
                  <a:schemeClr val="dk1"/>
                </a:solidFill>
              </a:rPr>
              <a:t>									    = </a:t>
            </a:r>
            <a:r>
              <a:rPr lang="en-US" sz="2700" b="1">
                <a:solidFill>
                  <a:schemeClr val="dk1"/>
                </a:solidFill>
              </a:rPr>
              <a:t>P</a:t>
            </a:r>
            <a:r>
              <a:rPr lang="en-US" sz="3100" b="1" baseline="-25000">
                <a:solidFill>
                  <a:schemeClr val="dk1"/>
                </a:solidFill>
              </a:rPr>
              <a:t>M</a:t>
            </a:r>
            <a:r>
              <a:rPr lang="en-US" sz="2200" b="1">
                <a:solidFill>
                  <a:schemeClr val="dk1"/>
                </a:solidFill>
              </a:rPr>
              <a:t>   So the receiver gets the same point.</a:t>
            </a: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b="1">
              <a:solidFill>
                <a:schemeClr val="dk1"/>
              </a:solidFill>
            </a:endParaRPr>
          </a:p>
          <a:p>
            <a:pPr marL="0" lvl="0" indent="0" algn="l" rtl="0">
              <a:spcBef>
                <a:spcPts val="0"/>
              </a:spcBef>
              <a:spcAft>
                <a:spcPts val="0"/>
              </a:spcAft>
              <a:buNone/>
            </a:pPr>
            <a:endParaRPr sz="2200">
              <a:solidFill>
                <a:schemeClr val="dk1"/>
              </a:solidFill>
            </a:endParaRPr>
          </a:p>
        </p:txBody>
      </p:sp>
      <p:sp>
        <p:nvSpPr>
          <p:cNvPr id="820" name="Google Shape;820;p48"/>
          <p:cNvSpPr txBox="1"/>
          <p:nvPr/>
        </p:nvSpPr>
        <p:spPr>
          <a:xfrm>
            <a:off x="12040075" y="2726525"/>
            <a:ext cx="4035300" cy="969600"/>
          </a:xfrm>
          <a:prstGeom prst="rect">
            <a:avLst/>
          </a:prstGeom>
          <a:solidFill>
            <a:srgbClr val="FFC03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dk1"/>
                </a:solidFill>
              </a:rPr>
              <a:t> </a:t>
            </a:r>
            <a:r>
              <a:rPr lang="en-US" sz="2700" b="1">
                <a:solidFill>
                  <a:schemeClr val="dk1"/>
                </a:solidFill>
              </a:rPr>
              <a:t>C</a:t>
            </a:r>
            <a:r>
              <a:rPr lang="en-US" sz="3100" b="1" baseline="-25000">
                <a:solidFill>
                  <a:schemeClr val="dk1"/>
                </a:solidFill>
              </a:rPr>
              <a:t>M</a:t>
            </a:r>
            <a:r>
              <a:rPr lang="en-US" sz="2200" b="1">
                <a:solidFill>
                  <a:schemeClr val="dk1"/>
                </a:solidFill>
              </a:rPr>
              <a:t> = </a:t>
            </a:r>
            <a:r>
              <a:rPr lang="en-US" sz="2700" b="1">
                <a:solidFill>
                  <a:schemeClr val="dk1"/>
                </a:solidFill>
              </a:rPr>
              <a:t>{ KG ,  P</a:t>
            </a:r>
            <a:r>
              <a:rPr lang="en-US" sz="3100" b="1" baseline="-25000">
                <a:solidFill>
                  <a:schemeClr val="dk1"/>
                </a:solidFill>
              </a:rPr>
              <a:t>M</a:t>
            </a:r>
            <a:r>
              <a:rPr lang="en-US" sz="3700" b="1" baseline="-25000">
                <a:solidFill>
                  <a:schemeClr val="dk1"/>
                </a:solidFill>
              </a:rPr>
              <a:t> </a:t>
            </a:r>
            <a:r>
              <a:rPr lang="en-US" sz="2200" b="1">
                <a:solidFill>
                  <a:schemeClr val="dk1"/>
                </a:solidFill>
              </a:rPr>
              <a:t>+  </a:t>
            </a:r>
            <a:r>
              <a:rPr lang="en-US" sz="2700" b="1">
                <a:solidFill>
                  <a:schemeClr val="dk1"/>
                </a:solidFill>
              </a:rPr>
              <a:t>K</a:t>
            </a:r>
            <a:r>
              <a:rPr lang="en-US" sz="2200" b="1">
                <a:solidFill>
                  <a:schemeClr val="dk1"/>
                </a:solidFill>
              </a:rPr>
              <a:t> </a:t>
            </a:r>
            <a:r>
              <a:rPr lang="en-US" sz="2700" b="1">
                <a:solidFill>
                  <a:schemeClr val="dk1"/>
                </a:solidFill>
              </a:rPr>
              <a:t>P</a:t>
            </a:r>
            <a:r>
              <a:rPr lang="en-US" sz="3100" b="1" baseline="-25000">
                <a:solidFill>
                  <a:schemeClr val="dk1"/>
                </a:solidFill>
              </a:rPr>
              <a:t>B</a:t>
            </a:r>
            <a:r>
              <a:rPr lang="en-US" sz="2200" b="1">
                <a:solidFill>
                  <a:schemeClr val="dk1"/>
                </a:solidFill>
              </a:rPr>
              <a:t> </a:t>
            </a:r>
            <a:r>
              <a:rPr lang="en-US" sz="2700" b="1">
                <a:solidFill>
                  <a:schemeClr val="dk1"/>
                </a:solidFill>
              </a:rPr>
              <a:t>}</a:t>
            </a:r>
            <a:r>
              <a:rPr lang="en-US" sz="2200" b="1">
                <a:solidFill>
                  <a:schemeClr val="dk1"/>
                </a:solidFill>
              </a:rPr>
              <a:t> </a:t>
            </a:r>
            <a:endParaRPr sz="2200" b="1">
              <a:solidFill>
                <a:schemeClr val="dk1"/>
              </a:solidFill>
            </a:endParaRPr>
          </a:p>
          <a:p>
            <a:pPr marL="0" lvl="0" indent="0" algn="l" rtl="0">
              <a:spcBef>
                <a:spcPts val="0"/>
              </a:spcBef>
              <a:spcAft>
                <a:spcPts val="0"/>
              </a:spcAft>
              <a:buNone/>
            </a:pPr>
            <a:endParaRPr>
              <a:latin typeface="Calibri"/>
              <a:ea typeface="Calibri"/>
              <a:cs typeface="Calibri"/>
              <a:sym typeface="Calibri"/>
            </a:endParaRPr>
          </a:p>
        </p:txBody>
      </p:sp>
      <p:sp>
        <p:nvSpPr>
          <p:cNvPr id="821" name="Google Shape;821;p48"/>
          <p:cNvSpPr txBox="1"/>
          <p:nvPr/>
        </p:nvSpPr>
        <p:spPr>
          <a:xfrm>
            <a:off x="11813150" y="7260931"/>
            <a:ext cx="1886100" cy="661800"/>
          </a:xfrm>
          <a:prstGeom prst="rect">
            <a:avLst/>
          </a:prstGeom>
          <a:solidFill>
            <a:srgbClr val="88888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a:solidFill>
                  <a:schemeClr val="dk1"/>
                </a:solidFill>
              </a:rPr>
              <a:t>n</a:t>
            </a:r>
            <a:r>
              <a:rPr lang="en-US" sz="3100" b="1" baseline="-25000">
                <a:solidFill>
                  <a:schemeClr val="dk1"/>
                </a:solidFill>
              </a:rPr>
              <a:t>B</a:t>
            </a:r>
            <a:r>
              <a:rPr lang="en-US" sz="2200" b="1">
                <a:solidFill>
                  <a:schemeClr val="dk1"/>
                </a:solidFill>
              </a:rPr>
              <a:t> = </a:t>
            </a:r>
            <a:r>
              <a:rPr lang="en-US" sz="2700" b="1">
                <a:solidFill>
                  <a:schemeClr val="dk1"/>
                </a:solidFill>
              </a:rPr>
              <a:t>101</a:t>
            </a:r>
            <a:r>
              <a:rPr lang="en-US" sz="2200" b="1">
                <a:solidFill>
                  <a:schemeClr val="dk1"/>
                </a:solidFill>
              </a:rPr>
              <a:t> </a:t>
            </a:r>
            <a:endParaRPr>
              <a:latin typeface="Calibri"/>
              <a:ea typeface="Calibri"/>
              <a:cs typeface="Calibri"/>
              <a:sym typeface="Calibri"/>
            </a:endParaRPr>
          </a:p>
        </p:txBody>
      </p:sp>
      <p:sp>
        <p:nvSpPr>
          <p:cNvPr id="822" name="Google Shape;822;p48"/>
          <p:cNvSpPr txBox="1"/>
          <p:nvPr/>
        </p:nvSpPr>
        <p:spPr>
          <a:xfrm>
            <a:off x="13695575" y="7300225"/>
            <a:ext cx="3102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t>(Private key of User B)</a:t>
            </a:r>
            <a:endParaRPr sz="22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826"/>
        <p:cNvGrpSpPr/>
        <p:nvPr/>
      </p:nvGrpSpPr>
      <p:grpSpPr>
        <a:xfrm>
          <a:off x="0" y="0"/>
          <a:ext cx="0" cy="0"/>
          <a:chOff x="0" y="0"/>
          <a:chExt cx="0" cy="0"/>
        </a:xfrm>
      </p:grpSpPr>
      <p:grpSp>
        <p:nvGrpSpPr>
          <p:cNvPr id="827" name="Google Shape;827;p49"/>
          <p:cNvGrpSpPr/>
          <p:nvPr/>
        </p:nvGrpSpPr>
        <p:grpSpPr>
          <a:xfrm>
            <a:off x="1028700" y="5460868"/>
            <a:ext cx="112050" cy="5810400"/>
            <a:chOff x="0" y="0"/>
            <a:chExt cx="149400" cy="7747200"/>
          </a:xfrm>
        </p:grpSpPr>
        <p:sp>
          <p:nvSpPr>
            <p:cNvPr id="828" name="Google Shape;828;p49"/>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9"/>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49"/>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37</a:t>
            </a:r>
            <a:endParaRPr/>
          </a:p>
        </p:txBody>
      </p:sp>
      <p:sp>
        <p:nvSpPr>
          <p:cNvPr id="831" name="Google Shape;831;p49"/>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9"/>
          <p:cNvSpPr txBox="1">
            <a:spLocks noGrp="1"/>
          </p:cNvSpPr>
          <p:nvPr>
            <p:ph type="title" idx="4294967295"/>
          </p:nvPr>
        </p:nvSpPr>
        <p:spPr>
          <a:xfrm>
            <a:off x="234350" y="157700"/>
            <a:ext cx="7322400" cy="1325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rPr>
              <a:t>Public Key Notation</a:t>
            </a:r>
            <a:r>
              <a:rPr lang="en-US"/>
              <a:t> </a:t>
            </a:r>
            <a:endParaRPr/>
          </a:p>
        </p:txBody>
      </p:sp>
      <p:sp>
        <p:nvSpPr>
          <p:cNvPr id="833" name="Google Shape;833;p49"/>
          <p:cNvSpPr txBox="1">
            <a:spLocks noGrp="1"/>
          </p:cNvSpPr>
          <p:nvPr>
            <p:ph type="body" idx="4294967295"/>
          </p:nvPr>
        </p:nvSpPr>
        <p:spPr>
          <a:xfrm>
            <a:off x="1421600" y="2123100"/>
            <a:ext cx="17117100" cy="6040800"/>
          </a:xfrm>
          <a:prstGeom prst="rect">
            <a:avLst/>
          </a:prstGeom>
        </p:spPr>
        <p:txBody>
          <a:bodyPr spcFirstLastPara="1" wrap="square" lIns="91425" tIns="45700" rIns="91425" bIns="45700" anchor="t" anchorCtr="0">
            <a:normAutofit/>
          </a:bodyPr>
          <a:lstStyle/>
          <a:p>
            <a:pPr marL="0" lvl="0" indent="0" algn="l" rtl="0">
              <a:spcBef>
                <a:spcPts val="640"/>
              </a:spcBef>
              <a:spcAft>
                <a:spcPts val="0"/>
              </a:spcAft>
              <a:buNone/>
            </a:pPr>
            <a:r>
              <a:rPr lang="en-US">
                <a:solidFill>
                  <a:schemeClr val="lt1"/>
                </a:solidFill>
              </a:rPr>
              <a:t>The public key is only used to encrypt data and to decrypt the data.</a:t>
            </a:r>
            <a:endParaRPr>
              <a:solidFill>
                <a:schemeClr val="lt1"/>
              </a:solidFill>
            </a:endParaRPr>
          </a:p>
          <a:p>
            <a:pPr marL="0" lvl="0" indent="0" algn="l" rtl="0">
              <a:spcBef>
                <a:spcPts val="640"/>
              </a:spcBef>
              <a:spcAft>
                <a:spcPts val="0"/>
              </a:spcAft>
              <a:buNone/>
            </a:pPr>
            <a:endParaRPr/>
          </a:p>
        </p:txBody>
      </p:sp>
      <p:pic>
        <p:nvPicPr>
          <p:cNvPr id="834" name="Google Shape;834;p49"/>
          <p:cNvPicPr preferRelativeResize="0"/>
          <p:nvPr/>
        </p:nvPicPr>
        <p:blipFill>
          <a:blip r:embed="rId3">
            <a:alphaModFix/>
          </a:blip>
          <a:stretch>
            <a:fillRect/>
          </a:stretch>
        </p:blipFill>
        <p:spPr>
          <a:xfrm>
            <a:off x="1618475" y="3086525"/>
            <a:ext cx="15548473" cy="6407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838"/>
        <p:cNvGrpSpPr/>
        <p:nvPr/>
      </p:nvGrpSpPr>
      <p:grpSpPr>
        <a:xfrm>
          <a:off x="0" y="0"/>
          <a:ext cx="0" cy="0"/>
          <a:chOff x="0" y="0"/>
          <a:chExt cx="0" cy="0"/>
        </a:xfrm>
      </p:grpSpPr>
      <p:grpSp>
        <p:nvGrpSpPr>
          <p:cNvPr id="839" name="Google Shape;839;p50"/>
          <p:cNvGrpSpPr/>
          <p:nvPr/>
        </p:nvGrpSpPr>
        <p:grpSpPr>
          <a:xfrm>
            <a:off x="1028700" y="5460868"/>
            <a:ext cx="112050" cy="5810400"/>
            <a:chOff x="0" y="0"/>
            <a:chExt cx="149400" cy="7747200"/>
          </a:xfrm>
        </p:grpSpPr>
        <p:sp>
          <p:nvSpPr>
            <p:cNvPr id="840" name="Google Shape;840;p50"/>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0"/>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50"/>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38</a:t>
            </a:r>
            <a:endParaRPr/>
          </a:p>
        </p:txBody>
      </p:sp>
      <p:sp>
        <p:nvSpPr>
          <p:cNvPr id="843" name="Google Shape;843;p50"/>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0"/>
          <p:cNvSpPr txBox="1">
            <a:spLocks noGrp="1"/>
          </p:cNvSpPr>
          <p:nvPr>
            <p:ph type="title" idx="4294967295"/>
          </p:nvPr>
        </p:nvSpPr>
        <p:spPr>
          <a:xfrm>
            <a:off x="662975" y="157550"/>
            <a:ext cx="68724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rPr>
              <a:t>Public Key Infrastructure </a:t>
            </a:r>
            <a:endParaRPr>
              <a:solidFill>
                <a:schemeClr val="lt1"/>
              </a:solidFill>
            </a:endParaRPr>
          </a:p>
        </p:txBody>
      </p:sp>
      <p:sp>
        <p:nvSpPr>
          <p:cNvPr id="845" name="Google Shape;845;p50"/>
          <p:cNvSpPr txBox="1">
            <a:spLocks noGrp="1"/>
          </p:cNvSpPr>
          <p:nvPr>
            <p:ph type="body" idx="4294967295"/>
          </p:nvPr>
        </p:nvSpPr>
        <p:spPr>
          <a:xfrm>
            <a:off x="2208575" y="2208250"/>
            <a:ext cx="15258000" cy="6684900"/>
          </a:xfrm>
          <a:prstGeom prst="rect">
            <a:avLst/>
          </a:prstGeom>
        </p:spPr>
        <p:txBody>
          <a:bodyPr spcFirstLastPara="1" wrap="square" lIns="91425" tIns="45700" rIns="91425" bIns="45700" anchor="t" anchorCtr="0">
            <a:normAutofit/>
          </a:bodyPr>
          <a:lstStyle/>
          <a:p>
            <a:pPr marL="0" lvl="0" indent="0" algn="l" rtl="0">
              <a:spcBef>
                <a:spcPts val="640"/>
              </a:spcBef>
              <a:spcAft>
                <a:spcPts val="0"/>
              </a:spcAft>
              <a:buNone/>
            </a:pPr>
            <a:r>
              <a:rPr lang="en-US">
                <a:solidFill>
                  <a:schemeClr val="lt1"/>
                </a:solidFill>
              </a:rPr>
              <a:t>Public key Infrastructure is a set of hardware,software,people,policies, procedure needed to create, manage, store,distribute and revoke digital certificates based on asymmetric cryptography</a:t>
            </a:r>
            <a:endParaRPr>
              <a:solidFill>
                <a:schemeClr val="lt1"/>
              </a:solidFill>
            </a:endParaRPr>
          </a:p>
          <a:p>
            <a:pPr marL="0" lvl="0" indent="0" algn="l" rtl="0">
              <a:spcBef>
                <a:spcPts val="640"/>
              </a:spcBef>
              <a:spcAft>
                <a:spcPts val="0"/>
              </a:spcAft>
              <a:buNone/>
            </a:pPr>
            <a:endParaRPr>
              <a:solidFill>
                <a:schemeClr val="lt1"/>
              </a:solidFill>
            </a:endParaRPr>
          </a:p>
          <a:p>
            <a:pPr marL="0" lvl="0" indent="0" algn="l" rtl="0">
              <a:spcBef>
                <a:spcPts val="640"/>
              </a:spcBef>
              <a:spcAft>
                <a:spcPts val="0"/>
              </a:spcAft>
              <a:buNone/>
            </a:pPr>
            <a:r>
              <a:rPr lang="en-US" b="1" u="sng">
                <a:solidFill>
                  <a:schemeClr val="lt1"/>
                </a:solidFill>
              </a:rPr>
              <a:t>Purpose of Public Key  Infrastructure (PKI):</a:t>
            </a:r>
            <a:endParaRPr b="1" u="sng">
              <a:solidFill>
                <a:schemeClr val="lt1"/>
              </a:solidFill>
            </a:endParaRPr>
          </a:p>
          <a:p>
            <a:pPr marL="0" lvl="0" indent="0" algn="l" rtl="0">
              <a:spcBef>
                <a:spcPts val="640"/>
              </a:spcBef>
              <a:spcAft>
                <a:spcPts val="0"/>
              </a:spcAft>
              <a:buNone/>
            </a:pPr>
            <a:r>
              <a:rPr lang="en-US">
                <a:solidFill>
                  <a:schemeClr val="lt1"/>
                </a:solidFill>
              </a:rPr>
              <a:t>The purpose for developing a PKI is to enable secure, convenient and efficient obtain public keys.</a:t>
            </a:r>
            <a:endParaRPr>
              <a:solidFill>
                <a:schemeClr val="lt1"/>
              </a:solidFill>
            </a:endParaRPr>
          </a:p>
          <a:p>
            <a:pPr marL="0" lvl="0" indent="0" algn="l" rtl="0">
              <a:spcBef>
                <a:spcPts val="640"/>
              </a:spcBef>
              <a:spcAft>
                <a:spcPts val="0"/>
              </a:spcAft>
              <a:buNone/>
            </a:pPr>
            <a:endParaRPr>
              <a:solidFill>
                <a:schemeClr val="lt1"/>
              </a:solidFill>
            </a:endParaRPr>
          </a:p>
          <a:p>
            <a:pPr marL="0" lvl="0" indent="0" algn="l" rtl="0">
              <a:spcBef>
                <a:spcPts val="640"/>
              </a:spcBef>
              <a:spcAft>
                <a:spcPts val="0"/>
              </a:spcAft>
              <a:buNone/>
            </a:pPr>
            <a:r>
              <a:rPr lang="en-US" b="1" u="sng">
                <a:solidFill>
                  <a:schemeClr val="lt1"/>
                </a:solidFill>
              </a:rPr>
              <a:t>PKIX: </a:t>
            </a:r>
            <a:endParaRPr b="1" u="sng">
              <a:solidFill>
                <a:schemeClr val="lt1"/>
              </a:solidFill>
            </a:endParaRPr>
          </a:p>
          <a:p>
            <a:pPr marL="0" lvl="0" indent="0" algn="l" rtl="0">
              <a:spcBef>
                <a:spcPts val="640"/>
              </a:spcBef>
              <a:spcAft>
                <a:spcPts val="0"/>
              </a:spcAft>
              <a:buNone/>
            </a:pPr>
            <a:r>
              <a:rPr lang="en-US">
                <a:solidFill>
                  <a:schemeClr val="lt1"/>
                </a:solidFill>
              </a:rPr>
              <a:t>PUblic key infrastructure X.509 is called as PKIX.</a:t>
            </a:r>
            <a:endParaRPr>
              <a:solidFill>
                <a:schemeClr val="lt1"/>
              </a:solidFill>
            </a:endParaRPr>
          </a:p>
        </p:txBody>
      </p:sp>
      <p:sp>
        <p:nvSpPr>
          <p:cNvPr id="846" name="Google Shape;846;p50"/>
          <p:cNvSpPr/>
          <p:nvPr/>
        </p:nvSpPr>
        <p:spPr>
          <a:xfrm>
            <a:off x="1738325" y="2390775"/>
            <a:ext cx="342900" cy="3216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850"/>
        <p:cNvGrpSpPr/>
        <p:nvPr/>
      </p:nvGrpSpPr>
      <p:grpSpPr>
        <a:xfrm>
          <a:off x="0" y="0"/>
          <a:ext cx="0" cy="0"/>
          <a:chOff x="0" y="0"/>
          <a:chExt cx="0" cy="0"/>
        </a:xfrm>
      </p:grpSpPr>
      <p:grpSp>
        <p:nvGrpSpPr>
          <p:cNvPr id="851" name="Google Shape;851;p51"/>
          <p:cNvGrpSpPr/>
          <p:nvPr/>
        </p:nvGrpSpPr>
        <p:grpSpPr>
          <a:xfrm>
            <a:off x="1028700" y="5460868"/>
            <a:ext cx="112050" cy="5810400"/>
            <a:chOff x="0" y="0"/>
            <a:chExt cx="149400" cy="7747200"/>
          </a:xfrm>
        </p:grpSpPr>
        <p:sp>
          <p:nvSpPr>
            <p:cNvPr id="852" name="Google Shape;852;p51"/>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1"/>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 name="Google Shape;854;p51"/>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39</a:t>
            </a:r>
            <a:endParaRPr/>
          </a:p>
        </p:txBody>
      </p:sp>
      <p:sp>
        <p:nvSpPr>
          <p:cNvPr id="855" name="Google Shape;855;p51"/>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1"/>
          <p:cNvSpPr txBox="1">
            <a:spLocks noGrp="1"/>
          </p:cNvSpPr>
          <p:nvPr>
            <p:ph type="title" idx="4294967295"/>
          </p:nvPr>
        </p:nvSpPr>
        <p:spPr>
          <a:xfrm>
            <a:off x="427225" y="134600"/>
            <a:ext cx="5736300" cy="1371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rPr>
              <a:t>PKIX Elements </a:t>
            </a:r>
            <a:endParaRPr>
              <a:solidFill>
                <a:schemeClr val="lt1"/>
              </a:solidFill>
            </a:endParaRPr>
          </a:p>
        </p:txBody>
      </p:sp>
      <p:sp>
        <p:nvSpPr>
          <p:cNvPr id="857" name="Google Shape;857;p51"/>
          <p:cNvSpPr txBox="1">
            <a:spLocks noGrp="1"/>
          </p:cNvSpPr>
          <p:nvPr>
            <p:ph type="body" idx="4294967295"/>
          </p:nvPr>
        </p:nvSpPr>
        <p:spPr>
          <a:xfrm>
            <a:off x="2261433" y="2463218"/>
            <a:ext cx="8139600" cy="6075300"/>
          </a:xfrm>
          <a:prstGeom prst="rect">
            <a:avLst/>
          </a:prstGeom>
        </p:spPr>
        <p:txBody>
          <a:bodyPr spcFirstLastPara="1" wrap="square" lIns="91425" tIns="45700" rIns="91425" bIns="45700" anchor="t" anchorCtr="0">
            <a:normAutofit/>
          </a:bodyPr>
          <a:lstStyle/>
          <a:p>
            <a:pPr marL="0" lvl="0" indent="0" algn="l" rtl="0">
              <a:spcBef>
                <a:spcPts val="640"/>
              </a:spcBef>
              <a:spcAft>
                <a:spcPts val="0"/>
              </a:spcAft>
              <a:buNone/>
            </a:pPr>
            <a:r>
              <a:rPr lang="en-US">
                <a:solidFill>
                  <a:schemeClr val="lt1"/>
                </a:solidFill>
              </a:rPr>
              <a:t>1.End entity</a:t>
            </a:r>
            <a:endParaRPr>
              <a:solidFill>
                <a:schemeClr val="lt1"/>
              </a:solidFill>
            </a:endParaRPr>
          </a:p>
          <a:p>
            <a:pPr marL="0" lvl="0" indent="0" algn="l" rtl="0">
              <a:spcBef>
                <a:spcPts val="640"/>
              </a:spcBef>
              <a:spcAft>
                <a:spcPts val="0"/>
              </a:spcAft>
              <a:buNone/>
            </a:pPr>
            <a:r>
              <a:rPr lang="en-US">
                <a:solidFill>
                  <a:schemeClr val="lt1"/>
                </a:solidFill>
              </a:rPr>
              <a:t>2.Certificate Authority </a:t>
            </a:r>
            <a:endParaRPr>
              <a:solidFill>
                <a:schemeClr val="lt1"/>
              </a:solidFill>
            </a:endParaRPr>
          </a:p>
          <a:p>
            <a:pPr marL="0" lvl="0" indent="0" algn="l" rtl="0">
              <a:spcBef>
                <a:spcPts val="640"/>
              </a:spcBef>
              <a:spcAft>
                <a:spcPts val="0"/>
              </a:spcAft>
              <a:buNone/>
            </a:pPr>
            <a:r>
              <a:rPr lang="en-US">
                <a:solidFill>
                  <a:schemeClr val="lt1"/>
                </a:solidFill>
              </a:rPr>
              <a:t>3.Registration Authority </a:t>
            </a:r>
            <a:endParaRPr>
              <a:solidFill>
                <a:schemeClr val="lt1"/>
              </a:solidFill>
            </a:endParaRPr>
          </a:p>
          <a:p>
            <a:pPr marL="0" lvl="0" indent="0" algn="l" rtl="0">
              <a:spcBef>
                <a:spcPts val="640"/>
              </a:spcBef>
              <a:spcAft>
                <a:spcPts val="0"/>
              </a:spcAft>
              <a:buNone/>
            </a:pPr>
            <a:r>
              <a:rPr lang="en-US">
                <a:solidFill>
                  <a:schemeClr val="lt1"/>
                </a:solidFill>
              </a:rPr>
              <a:t>4.CRL’s issuers </a:t>
            </a:r>
            <a:endParaRPr>
              <a:solidFill>
                <a:schemeClr val="lt1"/>
              </a:solidFill>
            </a:endParaRPr>
          </a:p>
          <a:p>
            <a:pPr marL="0" lvl="0" indent="0" algn="l" rtl="0">
              <a:spcBef>
                <a:spcPts val="640"/>
              </a:spcBef>
              <a:spcAft>
                <a:spcPts val="0"/>
              </a:spcAft>
              <a:buNone/>
            </a:pPr>
            <a:r>
              <a:rPr lang="en-US">
                <a:solidFill>
                  <a:schemeClr val="lt1"/>
                </a:solidFill>
              </a:rPr>
              <a:t>5.Repository </a:t>
            </a:r>
            <a:endParaRPr>
              <a:solidFill>
                <a:schemeClr val="lt1"/>
              </a:solidFill>
            </a:endParaRPr>
          </a:p>
        </p:txBody>
      </p:sp>
      <p:pic>
        <p:nvPicPr>
          <p:cNvPr id="858" name="Google Shape;858;p51"/>
          <p:cNvPicPr preferRelativeResize="0"/>
          <p:nvPr/>
        </p:nvPicPr>
        <p:blipFill>
          <a:blip r:embed="rId3">
            <a:alphaModFix/>
          </a:blip>
          <a:stretch>
            <a:fillRect/>
          </a:stretch>
        </p:blipFill>
        <p:spPr>
          <a:xfrm>
            <a:off x="8512950" y="2244972"/>
            <a:ext cx="8229600" cy="65118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119"/>
        <p:cNvGrpSpPr/>
        <p:nvPr/>
      </p:nvGrpSpPr>
      <p:grpSpPr>
        <a:xfrm>
          <a:off x="0" y="0"/>
          <a:ext cx="0" cy="0"/>
          <a:chOff x="0" y="0"/>
          <a:chExt cx="0" cy="0"/>
        </a:xfrm>
      </p:grpSpPr>
      <p:grpSp>
        <p:nvGrpSpPr>
          <p:cNvPr id="120" name="Google Shape;120;p16"/>
          <p:cNvGrpSpPr/>
          <p:nvPr/>
        </p:nvGrpSpPr>
        <p:grpSpPr>
          <a:xfrm>
            <a:off x="1028700" y="5460868"/>
            <a:ext cx="112050" cy="5810400"/>
            <a:chOff x="0" y="0"/>
            <a:chExt cx="149400" cy="7747200"/>
          </a:xfrm>
        </p:grpSpPr>
        <p:sp>
          <p:nvSpPr>
            <p:cNvPr id="121" name="Google Shape;121;p16"/>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16"/>
          <p:cNvSpPr txBox="1"/>
          <p:nvPr/>
        </p:nvSpPr>
        <p:spPr>
          <a:xfrm>
            <a:off x="662965" y="4034235"/>
            <a:ext cx="955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a:p>
        </p:txBody>
      </p:sp>
      <p:sp>
        <p:nvSpPr>
          <p:cNvPr id="124" name="Google Shape;124;p16"/>
          <p:cNvSpPr txBox="1"/>
          <p:nvPr/>
        </p:nvSpPr>
        <p:spPr>
          <a:xfrm>
            <a:off x="-1264450" y="604850"/>
            <a:ext cx="7415100" cy="369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2400" b="1"/>
          </a:p>
        </p:txBody>
      </p:sp>
      <p:sp>
        <p:nvSpPr>
          <p:cNvPr id="125" name="Google Shape;125;p16"/>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txBox="1">
            <a:spLocks noGrp="1"/>
          </p:cNvSpPr>
          <p:nvPr>
            <p:ph type="title"/>
          </p:nvPr>
        </p:nvSpPr>
        <p:spPr>
          <a:xfrm>
            <a:off x="457200" y="21798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lt1"/>
                </a:solidFill>
              </a:rPr>
              <a:t>Public Key Cryptography</a:t>
            </a:r>
            <a:endParaRPr b="1" u="sng">
              <a:solidFill>
                <a:schemeClr val="lt1"/>
              </a:solidFill>
            </a:endParaRPr>
          </a:p>
        </p:txBody>
      </p:sp>
      <p:sp>
        <p:nvSpPr>
          <p:cNvPr id="127" name="Google Shape;127;p16"/>
          <p:cNvSpPr txBox="1">
            <a:spLocks noGrp="1"/>
          </p:cNvSpPr>
          <p:nvPr>
            <p:ph type="body" idx="1"/>
          </p:nvPr>
        </p:nvSpPr>
        <p:spPr>
          <a:xfrm>
            <a:off x="1618475" y="1600200"/>
            <a:ext cx="8098500" cy="8686800"/>
          </a:xfrm>
          <a:prstGeom prst="rect">
            <a:avLst/>
          </a:prstGeom>
        </p:spPr>
        <p:txBody>
          <a:bodyPr spcFirstLastPara="1" wrap="square" lIns="91425" tIns="45700" rIns="91425" bIns="45700" anchor="t" anchorCtr="0">
            <a:normAutofit/>
          </a:bodyPr>
          <a:lstStyle/>
          <a:p>
            <a:pPr marL="914400" lvl="0" indent="0" algn="l" rtl="0">
              <a:spcBef>
                <a:spcPts val="640"/>
              </a:spcBef>
              <a:spcAft>
                <a:spcPts val="0"/>
              </a:spcAft>
              <a:buNone/>
            </a:pPr>
            <a:endParaRPr sz="4050">
              <a:solidFill>
                <a:schemeClr val="lt1"/>
              </a:solidFill>
            </a:endParaRPr>
          </a:p>
          <a:p>
            <a:pPr marL="0" lvl="0" indent="0" algn="l" rtl="0">
              <a:spcBef>
                <a:spcPts val="640"/>
              </a:spcBef>
              <a:spcAft>
                <a:spcPts val="0"/>
              </a:spcAft>
              <a:buNone/>
            </a:pPr>
            <a:r>
              <a:rPr lang="en-US" sz="4050">
                <a:solidFill>
                  <a:schemeClr val="lt1"/>
                </a:solidFill>
              </a:rPr>
              <a:t>It is uses two keys for encryption and decryption</a:t>
            </a:r>
            <a:endParaRPr sz="4050">
              <a:solidFill>
                <a:schemeClr val="lt1"/>
              </a:solidFill>
            </a:endParaRPr>
          </a:p>
          <a:p>
            <a:pPr marL="0" lvl="0" indent="0" algn="l" rtl="0">
              <a:spcBef>
                <a:spcPts val="640"/>
              </a:spcBef>
              <a:spcAft>
                <a:spcPts val="0"/>
              </a:spcAft>
              <a:buNone/>
            </a:pPr>
            <a:endParaRPr sz="4050">
              <a:solidFill>
                <a:schemeClr val="lt1"/>
              </a:solidFill>
            </a:endParaRPr>
          </a:p>
          <a:p>
            <a:pPr marL="457200" lvl="0" indent="-485775" algn="l" rtl="0">
              <a:spcBef>
                <a:spcPts val="640"/>
              </a:spcBef>
              <a:spcAft>
                <a:spcPts val="0"/>
              </a:spcAft>
              <a:buClr>
                <a:schemeClr val="lt1"/>
              </a:buClr>
              <a:buSzPts val="4050"/>
              <a:buChar char="❖"/>
            </a:pPr>
            <a:r>
              <a:rPr lang="en-US" sz="4050">
                <a:solidFill>
                  <a:schemeClr val="lt1"/>
                </a:solidFill>
              </a:rPr>
              <a:t>A public key which may be known by anybody  and can be used to encrypt message  </a:t>
            </a:r>
            <a:endParaRPr sz="4050">
              <a:solidFill>
                <a:schemeClr val="lt1"/>
              </a:solidFill>
            </a:endParaRPr>
          </a:p>
          <a:p>
            <a:pPr marL="0" lvl="0" indent="0" algn="l" rtl="0">
              <a:spcBef>
                <a:spcPts val="640"/>
              </a:spcBef>
              <a:spcAft>
                <a:spcPts val="0"/>
              </a:spcAft>
              <a:buNone/>
            </a:pPr>
            <a:endParaRPr sz="4050">
              <a:solidFill>
                <a:schemeClr val="lt1"/>
              </a:solidFill>
            </a:endParaRPr>
          </a:p>
          <a:p>
            <a:pPr marL="457200" lvl="0" indent="-425450" algn="l" rtl="0">
              <a:spcBef>
                <a:spcPts val="640"/>
              </a:spcBef>
              <a:spcAft>
                <a:spcPts val="0"/>
              </a:spcAft>
              <a:buClr>
                <a:schemeClr val="lt1"/>
              </a:buClr>
              <a:buSzPts val="3100"/>
              <a:buChar char="❖"/>
            </a:pPr>
            <a:r>
              <a:rPr lang="en-US" sz="4050">
                <a:solidFill>
                  <a:schemeClr val="lt1"/>
                </a:solidFill>
              </a:rPr>
              <a:t>A private key, known only to the</a:t>
            </a:r>
            <a:endParaRPr sz="4050">
              <a:solidFill>
                <a:schemeClr val="lt1"/>
              </a:solidFill>
            </a:endParaRPr>
          </a:p>
          <a:p>
            <a:pPr marL="0" lvl="0" indent="0" algn="l" rtl="0">
              <a:spcBef>
                <a:spcPts val="640"/>
              </a:spcBef>
              <a:spcAft>
                <a:spcPts val="0"/>
              </a:spcAft>
              <a:buNone/>
            </a:pPr>
            <a:r>
              <a:rPr lang="en-US" sz="4050">
                <a:solidFill>
                  <a:schemeClr val="lt1"/>
                </a:solidFill>
              </a:rPr>
              <a:t>    recipient, used to decrypt message. </a:t>
            </a:r>
            <a:r>
              <a:rPr lang="en-US" sz="5550">
                <a:solidFill>
                  <a:schemeClr val="lt1"/>
                </a:solidFill>
              </a:rPr>
              <a:t>   </a:t>
            </a:r>
            <a:endParaRPr sz="5550">
              <a:solidFill>
                <a:schemeClr val="lt1"/>
              </a:solidFill>
            </a:endParaRPr>
          </a:p>
          <a:p>
            <a:pPr marL="914400" lvl="0" indent="0" algn="l" rtl="0">
              <a:spcBef>
                <a:spcPts val="640"/>
              </a:spcBef>
              <a:spcAft>
                <a:spcPts val="0"/>
              </a:spcAft>
              <a:buNone/>
            </a:pPr>
            <a:r>
              <a:rPr lang="en-US" sz="5550">
                <a:solidFill>
                  <a:schemeClr val="lt1"/>
                </a:solidFill>
              </a:rPr>
              <a:t> </a:t>
            </a:r>
            <a:endParaRPr sz="5550">
              <a:solidFill>
                <a:schemeClr val="lt1"/>
              </a:solidFill>
            </a:endParaRPr>
          </a:p>
        </p:txBody>
      </p:sp>
      <p:sp>
        <p:nvSpPr>
          <p:cNvPr id="128" name="Google Shape;128;p16"/>
          <p:cNvSpPr txBox="1">
            <a:spLocks noGrp="1"/>
          </p:cNvSpPr>
          <p:nvPr>
            <p:ph type="body" idx="2"/>
          </p:nvPr>
        </p:nvSpPr>
        <p:spPr>
          <a:xfrm>
            <a:off x="11575975" y="2406300"/>
            <a:ext cx="7877100" cy="7956900"/>
          </a:xfrm>
          <a:prstGeom prst="rect">
            <a:avLst/>
          </a:prstGeom>
        </p:spPr>
        <p:txBody>
          <a:bodyPr spcFirstLastPara="1" wrap="square" lIns="91425" tIns="45700" rIns="91425" bIns="45700" anchor="t" anchorCtr="0">
            <a:normAutofit/>
          </a:bodyPr>
          <a:lstStyle/>
          <a:p>
            <a:pPr marL="0" lvl="0" indent="0" algn="l" rtl="0">
              <a:spcBef>
                <a:spcPts val="560"/>
              </a:spcBef>
              <a:spcAft>
                <a:spcPts val="0"/>
              </a:spcAft>
              <a:buNone/>
            </a:pPr>
            <a:r>
              <a:rPr lang="en-US" sz="4300">
                <a:solidFill>
                  <a:schemeClr val="lt1"/>
                </a:solidFill>
              </a:rPr>
              <a:t>It has six ingredient</a:t>
            </a:r>
            <a:endParaRPr sz="4300">
              <a:solidFill>
                <a:schemeClr val="lt1"/>
              </a:solidFill>
            </a:endParaRPr>
          </a:p>
          <a:p>
            <a:pPr marL="457200" lvl="0" indent="-501650" algn="l" rtl="0">
              <a:spcBef>
                <a:spcPts val="560"/>
              </a:spcBef>
              <a:spcAft>
                <a:spcPts val="0"/>
              </a:spcAft>
              <a:buClr>
                <a:schemeClr val="lt1"/>
              </a:buClr>
              <a:buSzPts val="4300"/>
              <a:buChar char="❖"/>
            </a:pPr>
            <a:r>
              <a:rPr lang="en-US" sz="4300">
                <a:solidFill>
                  <a:schemeClr val="lt1"/>
                </a:solidFill>
              </a:rPr>
              <a:t>Plain Text</a:t>
            </a:r>
            <a:endParaRPr sz="4300">
              <a:solidFill>
                <a:schemeClr val="lt1"/>
              </a:solidFill>
            </a:endParaRPr>
          </a:p>
          <a:p>
            <a:pPr marL="457200" lvl="0" indent="-501650" algn="l" rtl="0">
              <a:spcBef>
                <a:spcPts val="0"/>
              </a:spcBef>
              <a:spcAft>
                <a:spcPts val="0"/>
              </a:spcAft>
              <a:buClr>
                <a:schemeClr val="lt1"/>
              </a:buClr>
              <a:buSzPts val="4300"/>
              <a:buChar char="❖"/>
            </a:pPr>
            <a:r>
              <a:rPr lang="en-US" sz="4300">
                <a:solidFill>
                  <a:schemeClr val="lt1"/>
                </a:solidFill>
              </a:rPr>
              <a:t>Encryption Algorithm</a:t>
            </a:r>
            <a:endParaRPr sz="4300">
              <a:solidFill>
                <a:schemeClr val="lt1"/>
              </a:solidFill>
            </a:endParaRPr>
          </a:p>
          <a:p>
            <a:pPr marL="457200" lvl="0" indent="-501650" algn="l" rtl="0">
              <a:spcBef>
                <a:spcPts val="0"/>
              </a:spcBef>
              <a:spcAft>
                <a:spcPts val="0"/>
              </a:spcAft>
              <a:buClr>
                <a:schemeClr val="lt1"/>
              </a:buClr>
              <a:buSzPts val="4300"/>
              <a:buChar char="❖"/>
            </a:pPr>
            <a:r>
              <a:rPr lang="en-US" sz="4300">
                <a:solidFill>
                  <a:schemeClr val="lt1"/>
                </a:solidFill>
              </a:rPr>
              <a:t>Public and Private Keys</a:t>
            </a:r>
            <a:endParaRPr sz="4300">
              <a:solidFill>
                <a:schemeClr val="lt1"/>
              </a:solidFill>
            </a:endParaRPr>
          </a:p>
          <a:p>
            <a:pPr marL="457200" lvl="0" indent="-501650" algn="l" rtl="0">
              <a:spcBef>
                <a:spcPts val="0"/>
              </a:spcBef>
              <a:spcAft>
                <a:spcPts val="0"/>
              </a:spcAft>
              <a:buClr>
                <a:schemeClr val="lt1"/>
              </a:buClr>
              <a:buSzPts val="4300"/>
              <a:buChar char="❖"/>
            </a:pPr>
            <a:r>
              <a:rPr lang="en-US" sz="4300">
                <a:solidFill>
                  <a:schemeClr val="lt1"/>
                </a:solidFill>
              </a:rPr>
              <a:t>Cipher Text</a:t>
            </a:r>
            <a:endParaRPr sz="4300">
              <a:solidFill>
                <a:schemeClr val="lt1"/>
              </a:solidFill>
            </a:endParaRPr>
          </a:p>
          <a:p>
            <a:pPr marL="457200" lvl="0" indent="-501650" algn="l" rtl="0">
              <a:spcBef>
                <a:spcPts val="0"/>
              </a:spcBef>
              <a:spcAft>
                <a:spcPts val="0"/>
              </a:spcAft>
              <a:buClr>
                <a:schemeClr val="lt1"/>
              </a:buClr>
              <a:buSzPts val="4300"/>
              <a:buChar char="❖"/>
            </a:pPr>
            <a:r>
              <a:rPr lang="en-US" sz="4300">
                <a:solidFill>
                  <a:schemeClr val="lt1"/>
                </a:solidFill>
              </a:rPr>
              <a:t>Decryption Algorithm</a:t>
            </a:r>
            <a:endParaRPr sz="4300">
              <a:solidFill>
                <a:schemeClr val="lt1"/>
              </a:solidFill>
            </a:endParaRPr>
          </a:p>
        </p:txBody>
      </p:sp>
      <p:sp>
        <p:nvSpPr>
          <p:cNvPr id="129" name="Google Shape;129;p16"/>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b="0" i="0" u="none" strike="noStrike" cap="none">
                <a:solidFill>
                  <a:srgbClr val="FFFFFF"/>
                </a:solidFill>
                <a:latin typeface="Arial"/>
                <a:ea typeface="Arial"/>
                <a:cs typeface="Arial"/>
                <a:sym typeface="Arial"/>
              </a:rPr>
              <a:t>0</a:t>
            </a:r>
            <a:r>
              <a:rPr lang="en-US" sz="3200">
                <a:solidFill>
                  <a:srgbClr val="FFFFFF"/>
                </a:solidFill>
              </a:rPr>
              <a:t>4</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862"/>
        <p:cNvGrpSpPr/>
        <p:nvPr/>
      </p:nvGrpSpPr>
      <p:grpSpPr>
        <a:xfrm>
          <a:off x="0" y="0"/>
          <a:ext cx="0" cy="0"/>
          <a:chOff x="0" y="0"/>
          <a:chExt cx="0" cy="0"/>
        </a:xfrm>
      </p:grpSpPr>
      <p:grpSp>
        <p:nvGrpSpPr>
          <p:cNvPr id="863" name="Google Shape;863;p52"/>
          <p:cNvGrpSpPr/>
          <p:nvPr/>
        </p:nvGrpSpPr>
        <p:grpSpPr>
          <a:xfrm>
            <a:off x="1028700" y="5460868"/>
            <a:ext cx="112050" cy="5810400"/>
            <a:chOff x="0" y="0"/>
            <a:chExt cx="149400" cy="7747200"/>
          </a:xfrm>
        </p:grpSpPr>
        <p:sp>
          <p:nvSpPr>
            <p:cNvPr id="864" name="Google Shape;864;p52"/>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2"/>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 name="Google Shape;866;p52"/>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40</a:t>
            </a:r>
            <a:endParaRPr/>
          </a:p>
        </p:txBody>
      </p:sp>
      <p:sp>
        <p:nvSpPr>
          <p:cNvPr id="867" name="Google Shape;867;p52"/>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2"/>
          <p:cNvSpPr txBox="1">
            <a:spLocks noGrp="1"/>
          </p:cNvSpPr>
          <p:nvPr>
            <p:ph type="title" idx="4294967295"/>
          </p:nvPr>
        </p:nvSpPr>
        <p:spPr>
          <a:xfrm>
            <a:off x="-614375" y="157550"/>
            <a:ext cx="109014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rPr>
              <a:t>PKIX Management Function </a:t>
            </a:r>
            <a:endParaRPr>
              <a:solidFill>
                <a:schemeClr val="lt1"/>
              </a:solidFill>
            </a:endParaRPr>
          </a:p>
        </p:txBody>
      </p:sp>
      <p:sp>
        <p:nvSpPr>
          <p:cNvPr id="869" name="Google Shape;869;p52"/>
          <p:cNvSpPr txBox="1">
            <a:spLocks noGrp="1"/>
          </p:cNvSpPr>
          <p:nvPr>
            <p:ph type="body" idx="4294967295"/>
          </p:nvPr>
        </p:nvSpPr>
        <p:spPr>
          <a:xfrm>
            <a:off x="2740677" y="2089374"/>
            <a:ext cx="8742300" cy="7931700"/>
          </a:xfrm>
          <a:prstGeom prst="rect">
            <a:avLst/>
          </a:prstGeom>
        </p:spPr>
        <p:txBody>
          <a:bodyPr spcFirstLastPara="1" wrap="square" lIns="91425" tIns="45700" rIns="91425" bIns="45700" anchor="t" anchorCtr="0">
            <a:normAutofit/>
          </a:bodyPr>
          <a:lstStyle/>
          <a:p>
            <a:pPr marL="0" lvl="0" indent="0" algn="l" rtl="0">
              <a:spcBef>
                <a:spcPts val="640"/>
              </a:spcBef>
              <a:spcAft>
                <a:spcPts val="0"/>
              </a:spcAft>
              <a:buNone/>
            </a:pPr>
            <a:r>
              <a:rPr lang="en-US">
                <a:solidFill>
                  <a:schemeClr val="lt1"/>
                </a:solidFill>
              </a:rPr>
              <a:t>1.Registration </a:t>
            </a:r>
            <a:endParaRPr>
              <a:solidFill>
                <a:schemeClr val="lt1"/>
              </a:solidFill>
            </a:endParaRPr>
          </a:p>
          <a:p>
            <a:pPr marL="0" lvl="0" indent="0" algn="l" rtl="0">
              <a:spcBef>
                <a:spcPts val="640"/>
              </a:spcBef>
              <a:spcAft>
                <a:spcPts val="0"/>
              </a:spcAft>
              <a:buNone/>
            </a:pPr>
            <a:r>
              <a:rPr lang="en-US">
                <a:solidFill>
                  <a:schemeClr val="lt1"/>
                </a:solidFill>
              </a:rPr>
              <a:t>2.Initialization </a:t>
            </a:r>
            <a:endParaRPr>
              <a:solidFill>
                <a:schemeClr val="lt1"/>
              </a:solidFill>
            </a:endParaRPr>
          </a:p>
          <a:p>
            <a:pPr marL="0" lvl="0" indent="0" algn="l" rtl="0">
              <a:spcBef>
                <a:spcPts val="640"/>
              </a:spcBef>
              <a:spcAft>
                <a:spcPts val="0"/>
              </a:spcAft>
              <a:buNone/>
            </a:pPr>
            <a:r>
              <a:rPr lang="en-US">
                <a:solidFill>
                  <a:schemeClr val="lt1"/>
                </a:solidFill>
              </a:rPr>
              <a:t>3.Certification </a:t>
            </a:r>
            <a:endParaRPr>
              <a:solidFill>
                <a:schemeClr val="lt1"/>
              </a:solidFill>
            </a:endParaRPr>
          </a:p>
          <a:p>
            <a:pPr marL="0" lvl="0" indent="0" algn="l" rtl="0">
              <a:spcBef>
                <a:spcPts val="640"/>
              </a:spcBef>
              <a:spcAft>
                <a:spcPts val="0"/>
              </a:spcAft>
              <a:buNone/>
            </a:pPr>
            <a:r>
              <a:rPr lang="en-US">
                <a:solidFill>
                  <a:schemeClr val="lt1"/>
                </a:solidFill>
              </a:rPr>
              <a:t>4.Key pair Recovery </a:t>
            </a:r>
            <a:endParaRPr>
              <a:solidFill>
                <a:schemeClr val="lt1"/>
              </a:solidFill>
            </a:endParaRPr>
          </a:p>
          <a:p>
            <a:pPr marL="0" lvl="0" indent="0" algn="l" rtl="0">
              <a:spcBef>
                <a:spcPts val="640"/>
              </a:spcBef>
              <a:spcAft>
                <a:spcPts val="0"/>
              </a:spcAft>
              <a:buNone/>
            </a:pPr>
            <a:r>
              <a:rPr lang="en-US">
                <a:solidFill>
                  <a:schemeClr val="lt1"/>
                </a:solidFill>
              </a:rPr>
              <a:t>5.Key Pair update</a:t>
            </a:r>
            <a:endParaRPr>
              <a:solidFill>
                <a:schemeClr val="lt1"/>
              </a:solidFill>
            </a:endParaRPr>
          </a:p>
          <a:p>
            <a:pPr marL="0" lvl="0" indent="0" algn="l" rtl="0">
              <a:spcBef>
                <a:spcPts val="640"/>
              </a:spcBef>
              <a:spcAft>
                <a:spcPts val="0"/>
              </a:spcAft>
              <a:buNone/>
            </a:pPr>
            <a:r>
              <a:rPr lang="en-US">
                <a:solidFill>
                  <a:schemeClr val="lt1"/>
                </a:solidFill>
              </a:rPr>
              <a:t>6. Revocation request</a:t>
            </a:r>
            <a:endParaRPr>
              <a:solidFill>
                <a:schemeClr val="lt1"/>
              </a:solidFill>
            </a:endParaRPr>
          </a:p>
          <a:p>
            <a:pPr marL="0" lvl="0" indent="0" algn="l" rtl="0">
              <a:spcBef>
                <a:spcPts val="640"/>
              </a:spcBef>
              <a:spcAft>
                <a:spcPts val="0"/>
              </a:spcAft>
              <a:buNone/>
            </a:pPr>
            <a:r>
              <a:rPr lang="en-US">
                <a:solidFill>
                  <a:schemeClr val="lt1"/>
                </a:solidFill>
              </a:rPr>
              <a:t>7.Cross Certification</a:t>
            </a:r>
            <a:endParaRPr>
              <a:solidFill>
                <a:schemeClr val="lt1"/>
              </a:solidFill>
            </a:endParaRPr>
          </a:p>
        </p:txBody>
      </p:sp>
      <p:pic>
        <p:nvPicPr>
          <p:cNvPr id="870" name="Google Shape;870;p52"/>
          <p:cNvPicPr preferRelativeResize="0"/>
          <p:nvPr/>
        </p:nvPicPr>
        <p:blipFill>
          <a:blip r:embed="rId3">
            <a:alphaModFix/>
          </a:blip>
          <a:stretch>
            <a:fillRect/>
          </a:stretch>
        </p:blipFill>
        <p:spPr>
          <a:xfrm>
            <a:off x="9199500" y="1600350"/>
            <a:ext cx="7675200" cy="7931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874"/>
        <p:cNvGrpSpPr/>
        <p:nvPr/>
      </p:nvGrpSpPr>
      <p:grpSpPr>
        <a:xfrm>
          <a:off x="0" y="0"/>
          <a:ext cx="0" cy="0"/>
          <a:chOff x="0" y="0"/>
          <a:chExt cx="0" cy="0"/>
        </a:xfrm>
      </p:grpSpPr>
      <p:grpSp>
        <p:nvGrpSpPr>
          <p:cNvPr id="875" name="Google Shape;875;p53"/>
          <p:cNvGrpSpPr/>
          <p:nvPr/>
        </p:nvGrpSpPr>
        <p:grpSpPr>
          <a:xfrm>
            <a:off x="1028700" y="5460868"/>
            <a:ext cx="112050" cy="5810400"/>
            <a:chOff x="0" y="0"/>
            <a:chExt cx="149400" cy="7747200"/>
          </a:xfrm>
        </p:grpSpPr>
        <p:sp>
          <p:nvSpPr>
            <p:cNvPr id="876" name="Google Shape;876;p53"/>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3"/>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53"/>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41</a:t>
            </a:r>
            <a:endParaRPr/>
          </a:p>
        </p:txBody>
      </p:sp>
      <p:sp>
        <p:nvSpPr>
          <p:cNvPr id="879" name="Google Shape;879;p53"/>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3"/>
          <p:cNvSpPr txBox="1">
            <a:spLocks noGrp="1"/>
          </p:cNvSpPr>
          <p:nvPr>
            <p:ph type="title" idx="4294967295"/>
          </p:nvPr>
        </p:nvSpPr>
        <p:spPr>
          <a:xfrm>
            <a:off x="-635800" y="157550"/>
            <a:ext cx="107085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rPr>
              <a:t>PKI Management Protocols </a:t>
            </a:r>
            <a:endParaRPr>
              <a:solidFill>
                <a:schemeClr val="lt1"/>
              </a:solidFill>
            </a:endParaRPr>
          </a:p>
        </p:txBody>
      </p:sp>
      <p:sp>
        <p:nvSpPr>
          <p:cNvPr id="881" name="Google Shape;881;p53"/>
          <p:cNvSpPr txBox="1">
            <a:spLocks noGrp="1"/>
          </p:cNvSpPr>
          <p:nvPr>
            <p:ph type="body" idx="4294967295"/>
          </p:nvPr>
        </p:nvSpPr>
        <p:spPr>
          <a:xfrm>
            <a:off x="2070025" y="2084775"/>
            <a:ext cx="16236900" cy="7266600"/>
          </a:xfrm>
          <a:prstGeom prst="rect">
            <a:avLst/>
          </a:prstGeom>
        </p:spPr>
        <p:txBody>
          <a:bodyPr spcFirstLastPara="1" wrap="square" lIns="91425" tIns="45700" rIns="91425" bIns="45700" anchor="t" anchorCtr="0">
            <a:normAutofit/>
          </a:bodyPr>
          <a:lstStyle/>
          <a:p>
            <a:pPr marL="0" lvl="0" indent="0" algn="l" rtl="0">
              <a:spcBef>
                <a:spcPts val="640"/>
              </a:spcBef>
              <a:spcAft>
                <a:spcPts val="0"/>
              </a:spcAft>
              <a:buNone/>
            </a:pPr>
            <a:r>
              <a:rPr lang="en-US">
                <a:solidFill>
                  <a:schemeClr val="lt1"/>
                </a:solidFill>
              </a:rPr>
              <a:t>The PKI working group has defines two alternative  management protocols.</a:t>
            </a:r>
            <a:endParaRPr>
              <a:solidFill>
                <a:schemeClr val="lt1"/>
              </a:solidFill>
            </a:endParaRPr>
          </a:p>
          <a:p>
            <a:pPr marL="0" lvl="0" indent="0" algn="l" rtl="0">
              <a:spcBef>
                <a:spcPts val="640"/>
              </a:spcBef>
              <a:spcAft>
                <a:spcPts val="0"/>
              </a:spcAft>
              <a:buNone/>
            </a:pPr>
            <a:endParaRPr>
              <a:solidFill>
                <a:schemeClr val="lt1"/>
              </a:solidFill>
            </a:endParaRPr>
          </a:p>
          <a:p>
            <a:pPr marL="0" lvl="0" indent="0" algn="l" rtl="0">
              <a:spcBef>
                <a:spcPts val="640"/>
              </a:spcBef>
              <a:spcAft>
                <a:spcPts val="0"/>
              </a:spcAft>
              <a:buNone/>
            </a:pPr>
            <a:r>
              <a:rPr lang="en-US">
                <a:solidFill>
                  <a:schemeClr val="lt1"/>
                </a:solidFill>
              </a:rPr>
              <a:t>1.RFC 2510 defines the certificate management protocols(CMP).</a:t>
            </a:r>
            <a:endParaRPr>
              <a:solidFill>
                <a:schemeClr val="lt1"/>
              </a:solidFill>
            </a:endParaRPr>
          </a:p>
          <a:p>
            <a:pPr marL="0" lvl="0" indent="0" algn="l" rtl="0">
              <a:spcBef>
                <a:spcPts val="640"/>
              </a:spcBef>
              <a:spcAft>
                <a:spcPts val="0"/>
              </a:spcAft>
              <a:buNone/>
            </a:pPr>
            <a:endParaRPr>
              <a:solidFill>
                <a:schemeClr val="lt1"/>
              </a:solidFill>
            </a:endParaRPr>
          </a:p>
          <a:p>
            <a:pPr marL="0" lvl="0" indent="0" algn="l" rtl="0">
              <a:spcBef>
                <a:spcPts val="640"/>
              </a:spcBef>
              <a:spcAft>
                <a:spcPts val="0"/>
              </a:spcAft>
              <a:buNone/>
            </a:pPr>
            <a:r>
              <a:rPr lang="en-US">
                <a:solidFill>
                  <a:schemeClr val="lt1"/>
                </a:solidFill>
              </a:rPr>
              <a:t>PKI service  allows a CMP Client to communicate with it to request revoke,suspend and resume certificate.</a:t>
            </a:r>
            <a:endParaRPr>
              <a:solidFill>
                <a:schemeClr val="lt1"/>
              </a:solidFill>
            </a:endParaRPr>
          </a:p>
          <a:p>
            <a:pPr marL="0" lvl="0" indent="0" algn="l" rtl="0">
              <a:spcBef>
                <a:spcPts val="640"/>
              </a:spcBef>
              <a:spcAft>
                <a:spcPts val="0"/>
              </a:spcAft>
              <a:buNone/>
            </a:pPr>
            <a:endParaRPr>
              <a:solidFill>
                <a:schemeClr val="lt1"/>
              </a:solidFill>
            </a:endParaRPr>
          </a:p>
          <a:p>
            <a:pPr marL="0" lvl="0" indent="0" algn="l" rtl="0">
              <a:spcBef>
                <a:spcPts val="640"/>
              </a:spcBef>
              <a:spcAft>
                <a:spcPts val="0"/>
              </a:spcAft>
              <a:buNone/>
            </a:pPr>
            <a:r>
              <a:rPr lang="en-US">
                <a:solidFill>
                  <a:schemeClr val="lt1"/>
                </a:solidFill>
              </a:rPr>
              <a:t>2.RFC 2797 defines certificate management message  over CMS.</a:t>
            </a:r>
            <a:endParaRPr>
              <a:solidFill>
                <a:schemeClr val="lt1"/>
              </a:solidFill>
            </a:endParaRPr>
          </a:p>
          <a:p>
            <a:pPr marL="0" lvl="0" indent="0" algn="l" rtl="0">
              <a:spcBef>
                <a:spcPts val="640"/>
              </a:spcBef>
              <a:spcAft>
                <a:spcPts val="0"/>
              </a:spcAft>
              <a:buNone/>
            </a:pPr>
            <a:endParaRPr>
              <a:solidFill>
                <a:schemeClr val="lt1"/>
              </a:solidFill>
            </a:endParaRPr>
          </a:p>
          <a:p>
            <a:pPr marL="0" lvl="0" indent="0" algn="l" rtl="0">
              <a:spcBef>
                <a:spcPts val="640"/>
              </a:spcBef>
              <a:spcAft>
                <a:spcPts val="0"/>
              </a:spcAft>
              <a:buNone/>
            </a:pPr>
            <a:r>
              <a:rPr lang="en-US">
                <a:solidFill>
                  <a:schemeClr val="lt1"/>
                </a:solidFill>
              </a:rPr>
              <a:t>Where CMS refers to RFC 2630,and cryptographic message syntax(CMS).</a:t>
            </a:r>
            <a:endParaRPr>
              <a:solidFill>
                <a:schemeClr val="lt1"/>
              </a:solidFill>
            </a:endParaRPr>
          </a:p>
          <a:p>
            <a:pPr marL="0" lvl="0" indent="0" algn="l" rtl="0">
              <a:spcBef>
                <a:spcPts val="640"/>
              </a:spcBef>
              <a:spcAft>
                <a:spcPts val="0"/>
              </a:spcAft>
              <a:buNone/>
            </a:pPr>
            <a:endParaRPr>
              <a:solidFill>
                <a:schemeClr val="lt1"/>
              </a:solidFill>
            </a:endParaRPr>
          </a:p>
          <a:p>
            <a:pPr marL="0" lvl="0" indent="0" algn="l" rtl="0">
              <a:spcBef>
                <a:spcPts val="640"/>
              </a:spcBef>
              <a:spcAft>
                <a:spcPts val="0"/>
              </a:spcAft>
              <a:buNone/>
            </a:pPr>
            <a:r>
              <a:rPr lang="en-US">
                <a:solidFill>
                  <a:schemeClr val="lt1"/>
                </a:solidFill>
              </a:rPr>
              <a:t>CMS can encrypt,decrypt,sign and verify, compress and decompress CMS documents.</a:t>
            </a:r>
            <a:endParaRPr>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885"/>
        <p:cNvGrpSpPr/>
        <p:nvPr/>
      </p:nvGrpSpPr>
      <p:grpSpPr>
        <a:xfrm>
          <a:off x="0" y="0"/>
          <a:ext cx="0" cy="0"/>
          <a:chOff x="0" y="0"/>
          <a:chExt cx="0" cy="0"/>
        </a:xfrm>
      </p:grpSpPr>
      <p:grpSp>
        <p:nvGrpSpPr>
          <p:cNvPr id="886" name="Google Shape;886;p54"/>
          <p:cNvGrpSpPr/>
          <p:nvPr/>
        </p:nvGrpSpPr>
        <p:grpSpPr>
          <a:xfrm>
            <a:off x="1028700" y="5460868"/>
            <a:ext cx="112050" cy="5810400"/>
            <a:chOff x="0" y="0"/>
            <a:chExt cx="149400" cy="7747200"/>
          </a:xfrm>
        </p:grpSpPr>
        <p:sp>
          <p:nvSpPr>
            <p:cNvPr id="887" name="Google Shape;887;p54"/>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4"/>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54"/>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42</a:t>
            </a:r>
            <a:endParaRPr/>
          </a:p>
        </p:txBody>
      </p:sp>
      <p:sp>
        <p:nvSpPr>
          <p:cNvPr id="890" name="Google Shape;890;p54"/>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4"/>
          <p:cNvSpPr txBox="1">
            <a:spLocks noGrp="1"/>
          </p:cNvSpPr>
          <p:nvPr>
            <p:ph type="title" idx="4294967295"/>
          </p:nvPr>
        </p:nvSpPr>
        <p:spPr>
          <a:xfrm>
            <a:off x="500050" y="157550"/>
            <a:ext cx="108372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rPr>
              <a:t>Working of Public Key Infrastructure (PKI)</a:t>
            </a:r>
            <a:endParaRPr>
              <a:solidFill>
                <a:schemeClr val="lt1"/>
              </a:solidFill>
            </a:endParaRPr>
          </a:p>
        </p:txBody>
      </p:sp>
      <p:pic>
        <p:nvPicPr>
          <p:cNvPr id="892" name="Google Shape;892;p54"/>
          <p:cNvPicPr preferRelativeResize="0"/>
          <p:nvPr/>
        </p:nvPicPr>
        <p:blipFill>
          <a:blip r:embed="rId3">
            <a:alphaModFix/>
          </a:blip>
          <a:stretch>
            <a:fillRect/>
          </a:stretch>
        </p:blipFill>
        <p:spPr>
          <a:xfrm>
            <a:off x="2614625" y="2005550"/>
            <a:ext cx="13425150" cy="6961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896"/>
        <p:cNvGrpSpPr/>
        <p:nvPr/>
      </p:nvGrpSpPr>
      <p:grpSpPr>
        <a:xfrm>
          <a:off x="0" y="0"/>
          <a:ext cx="0" cy="0"/>
          <a:chOff x="0" y="0"/>
          <a:chExt cx="0" cy="0"/>
        </a:xfrm>
      </p:grpSpPr>
      <p:grpSp>
        <p:nvGrpSpPr>
          <p:cNvPr id="897" name="Google Shape;897;p55"/>
          <p:cNvGrpSpPr/>
          <p:nvPr/>
        </p:nvGrpSpPr>
        <p:grpSpPr>
          <a:xfrm>
            <a:off x="1028700" y="5460868"/>
            <a:ext cx="112050" cy="5810400"/>
            <a:chOff x="0" y="0"/>
            <a:chExt cx="149400" cy="7747200"/>
          </a:xfrm>
        </p:grpSpPr>
        <p:sp>
          <p:nvSpPr>
            <p:cNvPr id="898" name="Google Shape;898;p55"/>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 name="Google Shape;900;p55"/>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43</a:t>
            </a:r>
            <a:endParaRPr/>
          </a:p>
        </p:txBody>
      </p:sp>
      <p:sp>
        <p:nvSpPr>
          <p:cNvPr id="901" name="Google Shape;901;p55"/>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txBox="1">
            <a:spLocks noGrp="1"/>
          </p:cNvSpPr>
          <p:nvPr>
            <p:ph type="title" idx="4294967295"/>
          </p:nvPr>
        </p:nvSpPr>
        <p:spPr>
          <a:xfrm>
            <a:off x="1064550" y="157550"/>
            <a:ext cx="66150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rPr>
              <a:t>Real time example of PKI</a:t>
            </a:r>
            <a:endParaRPr>
              <a:solidFill>
                <a:schemeClr val="lt1"/>
              </a:solidFill>
            </a:endParaRPr>
          </a:p>
        </p:txBody>
      </p:sp>
      <p:pic>
        <p:nvPicPr>
          <p:cNvPr id="903" name="Google Shape;903;p55"/>
          <p:cNvPicPr preferRelativeResize="0"/>
          <p:nvPr/>
        </p:nvPicPr>
        <p:blipFill>
          <a:blip r:embed="rId3">
            <a:alphaModFix/>
          </a:blip>
          <a:stretch>
            <a:fillRect/>
          </a:stretch>
        </p:blipFill>
        <p:spPr>
          <a:xfrm>
            <a:off x="3004825" y="2422275"/>
            <a:ext cx="11851649" cy="6234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907"/>
        <p:cNvGrpSpPr/>
        <p:nvPr/>
      </p:nvGrpSpPr>
      <p:grpSpPr>
        <a:xfrm>
          <a:off x="0" y="0"/>
          <a:ext cx="0" cy="0"/>
          <a:chOff x="0" y="0"/>
          <a:chExt cx="0" cy="0"/>
        </a:xfrm>
      </p:grpSpPr>
      <p:grpSp>
        <p:nvGrpSpPr>
          <p:cNvPr id="908" name="Google Shape;908;p56"/>
          <p:cNvGrpSpPr/>
          <p:nvPr/>
        </p:nvGrpSpPr>
        <p:grpSpPr>
          <a:xfrm>
            <a:off x="1028700" y="5460868"/>
            <a:ext cx="112050" cy="5810400"/>
            <a:chOff x="0" y="0"/>
            <a:chExt cx="149400" cy="7747200"/>
          </a:xfrm>
        </p:grpSpPr>
        <p:sp>
          <p:nvSpPr>
            <p:cNvPr id="909" name="Google Shape;909;p56"/>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6"/>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 name="Google Shape;911;p56"/>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44</a:t>
            </a:r>
            <a:endParaRPr/>
          </a:p>
        </p:txBody>
      </p:sp>
      <p:sp>
        <p:nvSpPr>
          <p:cNvPr id="912" name="Google Shape;912;p56"/>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6"/>
          <p:cNvSpPr txBox="1"/>
          <p:nvPr/>
        </p:nvSpPr>
        <p:spPr>
          <a:xfrm>
            <a:off x="5357850" y="3429000"/>
            <a:ext cx="9708300" cy="38790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12000">
                <a:solidFill>
                  <a:srgbClr val="FFFFFF"/>
                </a:solidFill>
              </a:rPr>
              <a:t>Thank </a:t>
            </a:r>
            <a:endParaRPr sz="12000">
              <a:solidFill>
                <a:srgbClr val="FFFFFF"/>
              </a:solidFill>
            </a:endParaRPr>
          </a:p>
          <a:p>
            <a:pPr marL="0" marR="0" lvl="0" indent="0" algn="l" rtl="0">
              <a:lnSpc>
                <a:spcPct val="110000"/>
              </a:lnSpc>
              <a:spcBef>
                <a:spcPts val="0"/>
              </a:spcBef>
              <a:spcAft>
                <a:spcPts val="0"/>
              </a:spcAft>
              <a:buNone/>
            </a:pPr>
            <a:r>
              <a:rPr lang="en-US" sz="12000">
                <a:solidFill>
                  <a:srgbClr val="FFC033"/>
                </a:solidFill>
              </a:rPr>
              <a:t>You</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133"/>
        <p:cNvGrpSpPr/>
        <p:nvPr/>
      </p:nvGrpSpPr>
      <p:grpSpPr>
        <a:xfrm>
          <a:off x="0" y="0"/>
          <a:ext cx="0" cy="0"/>
          <a:chOff x="0" y="0"/>
          <a:chExt cx="0" cy="0"/>
        </a:xfrm>
      </p:grpSpPr>
      <p:grpSp>
        <p:nvGrpSpPr>
          <p:cNvPr id="134" name="Google Shape;134;p17"/>
          <p:cNvGrpSpPr/>
          <p:nvPr/>
        </p:nvGrpSpPr>
        <p:grpSpPr>
          <a:xfrm>
            <a:off x="1028700" y="5460868"/>
            <a:ext cx="112050" cy="5810400"/>
            <a:chOff x="0" y="0"/>
            <a:chExt cx="149400" cy="7747200"/>
          </a:xfrm>
        </p:grpSpPr>
        <p:sp>
          <p:nvSpPr>
            <p:cNvPr id="135" name="Google Shape;135;p17"/>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17"/>
          <p:cNvSpPr txBox="1"/>
          <p:nvPr/>
        </p:nvSpPr>
        <p:spPr>
          <a:xfrm>
            <a:off x="662965" y="4034235"/>
            <a:ext cx="955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a:p>
        </p:txBody>
      </p:sp>
      <p:sp>
        <p:nvSpPr>
          <p:cNvPr id="138" name="Google Shape;138;p17"/>
          <p:cNvSpPr txBox="1"/>
          <p:nvPr/>
        </p:nvSpPr>
        <p:spPr>
          <a:xfrm>
            <a:off x="-1264450" y="820550"/>
            <a:ext cx="1927500" cy="431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800" b="1">
                <a:solidFill>
                  <a:srgbClr val="FFFFFF"/>
                </a:solidFill>
              </a:rPr>
              <a:t>e&gt;</a:t>
            </a:r>
            <a:endParaRPr sz="2400" b="1"/>
          </a:p>
        </p:txBody>
      </p:sp>
      <p:sp>
        <p:nvSpPr>
          <p:cNvPr id="139" name="Google Shape;139;p17"/>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txBox="1">
            <a:spLocks noGrp="1"/>
          </p:cNvSpPr>
          <p:nvPr>
            <p:ph type="title"/>
          </p:nvPr>
        </p:nvSpPr>
        <p:spPr>
          <a:xfrm>
            <a:off x="1618475" y="148725"/>
            <a:ext cx="16377600" cy="143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chemeClr val="lt1"/>
                </a:solidFill>
              </a:rPr>
              <a:t>                                               </a:t>
            </a:r>
            <a:r>
              <a:rPr lang="en-US" sz="6900">
                <a:solidFill>
                  <a:schemeClr val="lt1"/>
                </a:solidFill>
              </a:rPr>
              <a:t> Knapsack</a:t>
            </a:r>
            <a:endParaRPr sz="6900">
              <a:solidFill>
                <a:schemeClr val="lt1"/>
              </a:solidFill>
            </a:endParaRPr>
          </a:p>
        </p:txBody>
      </p:sp>
      <p:sp>
        <p:nvSpPr>
          <p:cNvPr id="141" name="Google Shape;141;p17"/>
          <p:cNvSpPr txBox="1">
            <a:spLocks noGrp="1"/>
          </p:cNvSpPr>
          <p:nvPr>
            <p:ph type="body" idx="1"/>
          </p:nvPr>
        </p:nvSpPr>
        <p:spPr>
          <a:xfrm rot="10800000" flipH="1">
            <a:off x="1466075" y="2342425"/>
            <a:ext cx="16777800" cy="78825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pic>
        <p:nvPicPr>
          <p:cNvPr id="142" name="Google Shape;142;p17"/>
          <p:cNvPicPr preferRelativeResize="0"/>
          <p:nvPr/>
        </p:nvPicPr>
        <p:blipFill rotWithShape="1">
          <a:blip r:embed="rId3">
            <a:alphaModFix/>
          </a:blip>
          <a:srcRect l="820" t="10943" r="-819" b="6089"/>
          <a:stretch/>
        </p:blipFill>
        <p:spPr>
          <a:xfrm>
            <a:off x="2012562" y="1586325"/>
            <a:ext cx="15091114" cy="7882500"/>
          </a:xfrm>
          <a:prstGeom prst="rect">
            <a:avLst/>
          </a:prstGeom>
          <a:noFill/>
          <a:ln>
            <a:noFill/>
          </a:ln>
        </p:spPr>
      </p:pic>
      <p:sp>
        <p:nvSpPr>
          <p:cNvPr id="143" name="Google Shape;143;p17"/>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b="0" i="0" u="none" strike="noStrike" cap="none">
                <a:solidFill>
                  <a:srgbClr val="FFFFFF"/>
                </a:solidFill>
                <a:latin typeface="Arial"/>
                <a:ea typeface="Arial"/>
                <a:cs typeface="Arial"/>
                <a:sym typeface="Arial"/>
              </a:rPr>
              <a:t>0</a:t>
            </a:r>
            <a:r>
              <a:rPr lang="en-US" sz="3200">
                <a:solidFill>
                  <a:srgbClr val="FFFFFF"/>
                </a:solidFill>
              </a:rPr>
              <a:t>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147"/>
        <p:cNvGrpSpPr/>
        <p:nvPr/>
      </p:nvGrpSpPr>
      <p:grpSpPr>
        <a:xfrm>
          <a:off x="0" y="0"/>
          <a:ext cx="0" cy="0"/>
          <a:chOff x="0" y="0"/>
          <a:chExt cx="0" cy="0"/>
        </a:xfrm>
      </p:grpSpPr>
      <p:grpSp>
        <p:nvGrpSpPr>
          <p:cNvPr id="148" name="Google Shape;148;p18"/>
          <p:cNvGrpSpPr/>
          <p:nvPr/>
        </p:nvGrpSpPr>
        <p:grpSpPr>
          <a:xfrm>
            <a:off x="1028700" y="5460868"/>
            <a:ext cx="112050" cy="5810400"/>
            <a:chOff x="0" y="0"/>
            <a:chExt cx="149400" cy="7747200"/>
          </a:xfrm>
        </p:grpSpPr>
        <p:sp>
          <p:nvSpPr>
            <p:cNvPr id="149" name="Google Shape;149;p18"/>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18"/>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06</a:t>
            </a:r>
            <a:endParaRPr/>
          </a:p>
        </p:txBody>
      </p:sp>
      <p:sp>
        <p:nvSpPr>
          <p:cNvPr id="152" name="Google Shape;152;p18"/>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18"/>
          <p:cNvPicPr preferRelativeResize="0"/>
          <p:nvPr/>
        </p:nvPicPr>
        <p:blipFill rotWithShape="1">
          <a:blip r:embed="rId3">
            <a:alphaModFix/>
          </a:blip>
          <a:srcRect b="3540"/>
          <a:stretch/>
        </p:blipFill>
        <p:spPr>
          <a:xfrm>
            <a:off x="2028100" y="1600200"/>
            <a:ext cx="15001224" cy="7889551"/>
          </a:xfrm>
          <a:prstGeom prst="rect">
            <a:avLst/>
          </a:prstGeom>
          <a:noFill/>
          <a:ln>
            <a:noFill/>
          </a:ln>
        </p:spPr>
      </p:pic>
      <p:sp>
        <p:nvSpPr>
          <p:cNvPr id="154" name="Google Shape;154;p18"/>
          <p:cNvSpPr txBox="1">
            <a:spLocks noGrp="1"/>
          </p:cNvSpPr>
          <p:nvPr>
            <p:ph type="title"/>
          </p:nvPr>
        </p:nvSpPr>
        <p:spPr>
          <a:xfrm>
            <a:off x="457200" y="274650"/>
            <a:ext cx="178308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chemeClr val="lt1"/>
                </a:solidFill>
              </a:rPr>
              <a:t>                                                           </a:t>
            </a:r>
            <a:r>
              <a:rPr lang="en-US" sz="6800">
                <a:solidFill>
                  <a:schemeClr val="lt1"/>
                </a:solidFill>
              </a:rPr>
              <a:t>Knapsack</a:t>
            </a:r>
            <a:endParaRPr sz="6800">
              <a:solidFill>
                <a:schemeClr val="lt1"/>
              </a:solidFill>
            </a:endParaRPr>
          </a:p>
        </p:txBody>
      </p:sp>
      <p:sp>
        <p:nvSpPr>
          <p:cNvPr id="155" name="Google Shape;155;p18"/>
          <p:cNvSpPr txBox="1">
            <a:spLocks noGrp="1"/>
          </p:cNvSpPr>
          <p:nvPr>
            <p:ph type="body" idx="1"/>
          </p:nvPr>
        </p:nvSpPr>
        <p:spPr>
          <a:xfrm>
            <a:off x="457200" y="1600200"/>
            <a:ext cx="955500" cy="6000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159"/>
        <p:cNvGrpSpPr/>
        <p:nvPr/>
      </p:nvGrpSpPr>
      <p:grpSpPr>
        <a:xfrm>
          <a:off x="0" y="0"/>
          <a:ext cx="0" cy="0"/>
          <a:chOff x="0" y="0"/>
          <a:chExt cx="0" cy="0"/>
        </a:xfrm>
      </p:grpSpPr>
      <p:grpSp>
        <p:nvGrpSpPr>
          <p:cNvPr id="160" name="Google Shape;160;p19"/>
          <p:cNvGrpSpPr/>
          <p:nvPr/>
        </p:nvGrpSpPr>
        <p:grpSpPr>
          <a:xfrm>
            <a:off x="1028700" y="5460868"/>
            <a:ext cx="112050" cy="5810400"/>
            <a:chOff x="0" y="0"/>
            <a:chExt cx="149400" cy="7747200"/>
          </a:xfrm>
        </p:grpSpPr>
        <p:sp>
          <p:nvSpPr>
            <p:cNvPr id="161" name="Google Shape;161;p19"/>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19"/>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07</a:t>
            </a:r>
            <a:endParaRPr/>
          </a:p>
        </p:txBody>
      </p:sp>
      <p:sp>
        <p:nvSpPr>
          <p:cNvPr id="164" name="Google Shape;164;p19"/>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 name="Google Shape;165;p19"/>
          <p:cNvPicPr preferRelativeResize="0"/>
          <p:nvPr/>
        </p:nvPicPr>
        <p:blipFill rotWithShape="1">
          <a:blip r:embed="rId3">
            <a:alphaModFix/>
          </a:blip>
          <a:srcRect b="5347"/>
          <a:stretch/>
        </p:blipFill>
        <p:spPr>
          <a:xfrm>
            <a:off x="1982675" y="1600200"/>
            <a:ext cx="15170601" cy="7918376"/>
          </a:xfrm>
          <a:prstGeom prst="rect">
            <a:avLst/>
          </a:prstGeom>
          <a:noFill/>
          <a:ln>
            <a:noFill/>
          </a:ln>
        </p:spPr>
      </p:pic>
      <p:sp>
        <p:nvSpPr>
          <p:cNvPr id="166" name="Google Shape;166;p19"/>
          <p:cNvSpPr txBox="1">
            <a:spLocks noGrp="1"/>
          </p:cNvSpPr>
          <p:nvPr>
            <p:ph type="title"/>
          </p:nvPr>
        </p:nvSpPr>
        <p:spPr>
          <a:xfrm>
            <a:off x="457200" y="274650"/>
            <a:ext cx="177123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sz="6900">
                <a:solidFill>
                  <a:schemeClr val="lt1"/>
                </a:solidFill>
              </a:rPr>
              <a:t>                                    Knapsack</a:t>
            </a:r>
            <a:endParaRPr/>
          </a:p>
        </p:txBody>
      </p:sp>
      <p:sp>
        <p:nvSpPr>
          <p:cNvPr id="167" name="Google Shape;167;p19"/>
          <p:cNvSpPr txBox="1">
            <a:spLocks noGrp="1"/>
          </p:cNvSpPr>
          <p:nvPr>
            <p:ph type="body" idx="1"/>
          </p:nvPr>
        </p:nvSpPr>
        <p:spPr>
          <a:xfrm>
            <a:off x="457200" y="1600200"/>
            <a:ext cx="111900" cy="492600"/>
          </a:xfrm>
          <a:prstGeom prst="rect">
            <a:avLst/>
          </a:prstGeom>
        </p:spPr>
        <p:txBody>
          <a:bodyPr spcFirstLastPara="1" wrap="square" lIns="91425" tIns="45700" rIns="91425" bIns="45700" anchor="t" anchorCtr="0">
            <a:normAutofit lnSpcReduction="20000"/>
          </a:bodyPr>
          <a:lstStyle/>
          <a:p>
            <a:pPr marL="0" lvl="0" indent="0" algn="l" rtl="0">
              <a:spcBef>
                <a:spcPts val="36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171"/>
        <p:cNvGrpSpPr/>
        <p:nvPr/>
      </p:nvGrpSpPr>
      <p:grpSpPr>
        <a:xfrm>
          <a:off x="0" y="0"/>
          <a:ext cx="0" cy="0"/>
          <a:chOff x="0" y="0"/>
          <a:chExt cx="0" cy="0"/>
        </a:xfrm>
      </p:grpSpPr>
      <p:grpSp>
        <p:nvGrpSpPr>
          <p:cNvPr id="172" name="Google Shape;172;p20"/>
          <p:cNvGrpSpPr/>
          <p:nvPr/>
        </p:nvGrpSpPr>
        <p:grpSpPr>
          <a:xfrm>
            <a:off x="1028700" y="5460868"/>
            <a:ext cx="112050" cy="5810400"/>
            <a:chOff x="0" y="0"/>
            <a:chExt cx="149400" cy="7747200"/>
          </a:xfrm>
        </p:grpSpPr>
        <p:sp>
          <p:nvSpPr>
            <p:cNvPr id="173" name="Google Shape;173;p20"/>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0"/>
          <p:cNvSpPr txBox="1"/>
          <p:nvPr/>
        </p:nvSpPr>
        <p:spPr>
          <a:xfrm>
            <a:off x="662965" y="4034235"/>
            <a:ext cx="955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a:p>
        </p:txBody>
      </p:sp>
      <p:sp>
        <p:nvSpPr>
          <p:cNvPr id="176" name="Google Shape;176;p20"/>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txBox="1">
            <a:spLocks noGrp="1"/>
          </p:cNvSpPr>
          <p:nvPr>
            <p:ph type="title"/>
          </p:nvPr>
        </p:nvSpPr>
        <p:spPr>
          <a:xfrm>
            <a:off x="1618475" y="520400"/>
            <a:ext cx="16005900" cy="1063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6900">
                <a:solidFill>
                  <a:schemeClr val="lt1"/>
                </a:solidFill>
              </a:rPr>
              <a:t>                                Knapsack</a:t>
            </a:r>
            <a:endParaRPr/>
          </a:p>
        </p:txBody>
      </p:sp>
      <p:sp>
        <p:nvSpPr>
          <p:cNvPr id="178" name="Google Shape;178;p20"/>
          <p:cNvSpPr txBox="1">
            <a:spLocks noGrp="1"/>
          </p:cNvSpPr>
          <p:nvPr>
            <p:ph type="body" idx="1"/>
          </p:nvPr>
        </p:nvSpPr>
        <p:spPr>
          <a:xfrm>
            <a:off x="1933450" y="2230925"/>
            <a:ext cx="16354500" cy="80562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pic>
        <p:nvPicPr>
          <p:cNvPr id="179" name="Google Shape;179;p20"/>
          <p:cNvPicPr preferRelativeResize="0"/>
          <p:nvPr/>
        </p:nvPicPr>
        <p:blipFill rotWithShape="1">
          <a:blip r:embed="rId3">
            <a:alphaModFix/>
          </a:blip>
          <a:srcRect l="-3315" r="1936" b="5033"/>
          <a:stretch/>
        </p:blipFill>
        <p:spPr>
          <a:xfrm>
            <a:off x="1618475" y="1710350"/>
            <a:ext cx="15588375" cy="7684276"/>
          </a:xfrm>
          <a:prstGeom prst="rect">
            <a:avLst/>
          </a:prstGeom>
          <a:noFill/>
          <a:ln>
            <a:noFill/>
          </a:ln>
        </p:spPr>
      </p:pic>
      <p:sp>
        <p:nvSpPr>
          <p:cNvPr id="180" name="Google Shape;180;p20"/>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08</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184"/>
        <p:cNvGrpSpPr/>
        <p:nvPr/>
      </p:nvGrpSpPr>
      <p:grpSpPr>
        <a:xfrm>
          <a:off x="0" y="0"/>
          <a:ext cx="0" cy="0"/>
          <a:chOff x="0" y="0"/>
          <a:chExt cx="0" cy="0"/>
        </a:xfrm>
      </p:grpSpPr>
      <p:grpSp>
        <p:nvGrpSpPr>
          <p:cNvPr id="185" name="Google Shape;185;p21"/>
          <p:cNvGrpSpPr/>
          <p:nvPr/>
        </p:nvGrpSpPr>
        <p:grpSpPr>
          <a:xfrm>
            <a:off x="1028700" y="5460868"/>
            <a:ext cx="112050" cy="5810400"/>
            <a:chOff x="0" y="0"/>
            <a:chExt cx="149400" cy="7747200"/>
          </a:xfrm>
        </p:grpSpPr>
        <p:sp>
          <p:nvSpPr>
            <p:cNvPr id="186" name="Google Shape;186;p21"/>
            <p:cNvSpPr/>
            <p:nvPr/>
          </p:nvSpPr>
          <p:spPr>
            <a:xfrm>
              <a:off x="0" y="0"/>
              <a:ext cx="149400" cy="2280600"/>
            </a:xfrm>
            <a:prstGeom prst="rect">
              <a:avLst/>
            </a:prstGeom>
            <a:solidFill>
              <a:srgbClr val="FFC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a:off x="60248" y="0"/>
              <a:ext cx="28800" cy="774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21"/>
          <p:cNvSpPr txBox="1"/>
          <p:nvPr/>
        </p:nvSpPr>
        <p:spPr>
          <a:xfrm>
            <a:off x="662965" y="4034235"/>
            <a:ext cx="955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a:p>
        </p:txBody>
      </p:sp>
      <p:sp>
        <p:nvSpPr>
          <p:cNvPr id="189" name="Google Shape;189;p21"/>
          <p:cNvSpPr/>
          <p:nvPr/>
        </p:nvSpPr>
        <p:spPr>
          <a:xfrm>
            <a:off x="916500" y="520400"/>
            <a:ext cx="112200" cy="600000"/>
          </a:xfrm>
          <a:prstGeom prst="rect">
            <a:avLst/>
          </a:prstGeom>
          <a:solidFill>
            <a:srgbClr val="FFC0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txBox="1">
            <a:spLocks noGrp="1"/>
          </p:cNvSpPr>
          <p:nvPr>
            <p:ph type="title"/>
          </p:nvPr>
        </p:nvSpPr>
        <p:spPr>
          <a:xfrm>
            <a:off x="1618475" y="520400"/>
            <a:ext cx="16005900" cy="10638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6900">
                <a:solidFill>
                  <a:schemeClr val="lt1"/>
                </a:solidFill>
              </a:rPr>
              <a:t>                                Knapsack</a:t>
            </a:r>
            <a:endParaRPr/>
          </a:p>
        </p:txBody>
      </p:sp>
      <p:sp>
        <p:nvSpPr>
          <p:cNvPr id="191" name="Google Shape;191;p21"/>
          <p:cNvSpPr txBox="1">
            <a:spLocks noGrp="1"/>
          </p:cNvSpPr>
          <p:nvPr>
            <p:ph type="body" idx="1"/>
          </p:nvPr>
        </p:nvSpPr>
        <p:spPr>
          <a:xfrm>
            <a:off x="1933450" y="2230925"/>
            <a:ext cx="16354500" cy="80562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a:p>
        </p:txBody>
      </p:sp>
      <p:pic>
        <p:nvPicPr>
          <p:cNvPr id="192" name="Google Shape;192;p21"/>
          <p:cNvPicPr preferRelativeResize="0"/>
          <p:nvPr/>
        </p:nvPicPr>
        <p:blipFill rotWithShape="1">
          <a:blip r:embed="rId3">
            <a:alphaModFix/>
          </a:blip>
          <a:srcRect r="7774" b="3502"/>
          <a:stretch/>
        </p:blipFill>
        <p:spPr>
          <a:xfrm>
            <a:off x="2503600" y="1735125"/>
            <a:ext cx="14476151" cy="7956950"/>
          </a:xfrm>
          <a:prstGeom prst="rect">
            <a:avLst/>
          </a:prstGeom>
          <a:noFill/>
          <a:ln>
            <a:noFill/>
          </a:ln>
        </p:spPr>
      </p:pic>
      <p:sp>
        <p:nvSpPr>
          <p:cNvPr id="193" name="Google Shape;193;p21"/>
          <p:cNvSpPr txBox="1"/>
          <p:nvPr/>
        </p:nvSpPr>
        <p:spPr>
          <a:xfrm>
            <a:off x="662965" y="4034235"/>
            <a:ext cx="9555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a:solidFill>
                  <a:srgbClr val="FFFFFF"/>
                </a:solidFill>
              </a:rPr>
              <a:t>09</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2149</Words>
  <Application>Microsoft Office PowerPoint</Application>
  <PresentationFormat>Custom</PresentationFormat>
  <Paragraphs>571</Paragraphs>
  <Slides>44</Slides>
  <Notes>44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Times New Roman</vt:lpstr>
      <vt:lpstr>Office Theme</vt:lpstr>
      <vt:lpstr>PowerPoint Presentation</vt:lpstr>
      <vt:lpstr>PowerPoint Presentation</vt:lpstr>
      <vt:lpstr>PowerPoint Presentation</vt:lpstr>
      <vt:lpstr>Public Key Cryptography</vt:lpstr>
      <vt:lpstr>                                                Knapsack</vt:lpstr>
      <vt:lpstr>                                                           Knapsack</vt:lpstr>
      <vt:lpstr>                                    Knapsack</vt:lpstr>
      <vt:lpstr>                                Knapsack</vt:lpstr>
      <vt:lpstr>                                Knapsack</vt:lpstr>
      <vt:lpstr>                                Knapsack</vt:lpstr>
      <vt:lpstr>                                Knapsack</vt:lpstr>
      <vt:lpstr>                                Knapsack</vt:lpstr>
      <vt:lpstr>                                Knapsack</vt:lpstr>
      <vt:lpstr>                                Knapsack</vt:lpstr>
      <vt:lpstr>                                Knapsnack</vt:lpstr>
      <vt:lpstr>                                Knapsack</vt:lpstr>
      <vt:lpstr>                                </vt:lpstr>
      <vt:lpstr>                             RSA Algorithm</vt:lpstr>
      <vt:lpstr>                                </vt:lpstr>
      <vt:lpstr>                                RSA</vt:lpstr>
      <vt:lpstr>                               Math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Public Key Notation </vt:lpstr>
      <vt:lpstr>Public Key Infrastructure </vt:lpstr>
      <vt:lpstr>PKIX Elements </vt:lpstr>
      <vt:lpstr>PKIX Management Function </vt:lpstr>
      <vt:lpstr>PKI Management Protocols </vt:lpstr>
      <vt:lpstr>Working of Public Key Infrastructure (PKI)</vt:lpstr>
      <vt:lpstr>Real time example of PKI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User</cp:lastModifiedBy>
  <cp:revision>1</cp:revision>
  <dcterms:modified xsi:type="dcterms:W3CDTF">2021-11-25T14:53:04Z</dcterms:modified>
</cp:coreProperties>
</file>